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4" r:id="rId21"/>
    <p:sldId id="275"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23"/>
    <p:restoredTop sz="94663"/>
  </p:normalViewPr>
  <p:slideViewPr>
    <p:cSldViewPr snapToGrid="0" snapToObjects="1">
      <p:cViewPr varScale="1">
        <p:scale>
          <a:sx n="124" d="100"/>
          <a:sy n="124"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1645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0618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7100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504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6138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21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322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85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584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903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201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178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599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1002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044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374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8558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8/6/20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5651976"/>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nfluence.zmops.cc/pages/viewpage.action?pageId=1606709"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confluence.zmops.cc/pages/viewpage.action?pageId=3973690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confluence.zmops.cc/pages/viewpage.action?pageId=42487836"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confluence.zmops.cc/pages/viewpage.action?pageId=17984070"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confluence.zmops.cc/pages/viewpage.action?pageId=1658107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confluence.zmops.cc/pages/viewpage.action?pageId=2271908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aliyun.com/document_detail/29338.html?spm=a2c4g.11186623.6.660.766e1476qL1jOC" TargetMode="External"/><Relationship Id="rId2" Type="http://schemas.openxmlformats.org/officeDocument/2006/relationships/hyperlink" Target="https://help.aliyun.com/document_detail/39049.html#concept-208707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elp.aliyun.com/knowledge_detail/87797.html?spm=a2c4g.11186631.2.5.YFi2Ww"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7FC9D-5C04-DA44-B761-2309D82CD4C1}"/>
              </a:ext>
            </a:extLst>
          </p:cNvPr>
          <p:cNvSpPr>
            <a:spLocks noGrp="1"/>
          </p:cNvSpPr>
          <p:nvPr>
            <p:ph type="ctrTitle"/>
          </p:nvPr>
        </p:nvSpPr>
        <p:spPr>
          <a:xfrm>
            <a:off x="3962399" y="1964267"/>
            <a:ext cx="7197726" cy="2421464"/>
          </a:xfrm>
        </p:spPr>
        <p:txBody>
          <a:bodyPr/>
          <a:lstStyle/>
          <a:p>
            <a:pPr algn="l"/>
            <a:r>
              <a:rPr kumimoji="1" lang="en-US" altLang="zh-CN" dirty="0"/>
              <a:t>PRO</a:t>
            </a:r>
            <a:r>
              <a:rPr kumimoji="1" lang="zh-CN" altLang="en-US" dirty="0"/>
              <a:t> 性能测试操作说明书</a:t>
            </a:r>
          </a:p>
        </p:txBody>
      </p:sp>
      <p:sp>
        <p:nvSpPr>
          <p:cNvPr id="3" name="副标题 2">
            <a:extLst>
              <a:ext uri="{FF2B5EF4-FFF2-40B4-BE49-F238E27FC236}">
                <a16:creationId xmlns:a16="http://schemas.microsoft.com/office/drawing/2014/main" id="{0CDA1050-58FD-4C44-95E8-69F9648CD569}"/>
              </a:ext>
            </a:extLst>
          </p:cNvPr>
          <p:cNvSpPr>
            <a:spLocks noGrp="1"/>
          </p:cNvSpPr>
          <p:nvPr>
            <p:ph type="subTitle" idx="1"/>
          </p:nvPr>
        </p:nvSpPr>
        <p:spPr>
          <a:xfrm>
            <a:off x="3962399" y="4385732"/>
            <a:ext cx="7197726" cy="1906211"/>
          </a:xfrm>
        </p:spPr>
        <p:txBody>
          <a:bodyPr>
            <a:normAutofit lnSpcReduction="10000"/>
          </a:bodyPr>
          <a:lstStyle/>
          <a:p>
            <a:pPr algn="l"/>
            <a:r>
              <a:rPr kumimoji="1" lang="zh-CN" altLang="en-US"/>
              <a:t>本</a:t>
            </a:r>
            <a:r>
              <a:rPr kumimoji="1" lang="en-US" altLang="zh-CN"/>
              <a:t>PPT</a:t>
            </a:r>
            <a:r>
              <a:rPr kumimoji="1" lang="zh-CN" altLang="en-US"/>
              <a:t>最终目的：</a:t>
            </a:r>
            <a:endParaRPr kumimoji="1" lang="en-US" altLang="zh-CN"/>
          </a:p>
          <a:p>
            <a:pPr algn="l"/>
            <a:r>
              <a:rPr kumimoji="1" lang="en-US" altLang="zh-CN"/>
              <a:t>A</a:t>
            </a:r>
            <a:r>
              <a:rPr kumimoji="1" lang="zh-CN" altLang="en-US"/>
              <a:t>、实现统一性能测试操作规范、统一性能测试相关指标的概念</a:t>
            </a:r>
            <a:endParaRPr kumimoji="1" lang="en-US" altLang="zh-CN"/>
          </a:p>
          <a:p>
            <a:pPr algn="l"/>
            <a:r>
              <a:rPr kumimoji="1" lang="en-US" altLang="zh-CN"/>
              <a:t>B</a:t>
            </a:r>
            <a:r>
              <a:rPr kumimoji="1" lang="zh-CN" altLang="en-US"/>
              <a:t>、统一各个阶段和不同目的性能测试方法和操作步骤</a:t>
            </a:r>
            <a:endParaRPr kumimoji="1" lang="en-US" altLang="zh-CN"/>
          </a:p>
          <a:p>
            <a:pPr algn="l"/>
            <a:r>
              <a:rPr kumimoji="1" lang="en-US" altLang="zh-CN"/>
              <a:t>C</a:t>
            </a:r>
            <a:r>
              <a:rPr kumimoji="1" lang="zh-CN" altLang="en-US"/>
              <a:t>、实现性能测试的普及性和通用性</a:t>
            </a:r>
            <a:endParaRPr kumimoji="1" lang="en-US" altLang="zh-CN"/>
          </a:p>
          <a:p>
            <a:pPr algn="l"/>
            <a:r>
              <a:rPr kumimoji="1" lang="en-US" altLang="zh-CN"/>
              <a:t>D</a:t>
            </a:r>
            <a:r>
              <a:rPr kumimoji="1" lang="zh-CN" altLang="en-US"/>
              <a:t>、畅所欲言，头脑风暴，集思广益，提高可靠的产出和效益</a:t>
            </a:r>
            <a:endParaRPr kumimoji="1" lang="en-US" altLang="zh-CN" dirty="0"/>
          </a:p>
        </p:txBody>
      </p:sp>
    </p:spTree>
    <p:extLst>
      <p:ext uri="{BB962C8B-B14F-4D97-AF65-F5344CB8AC3E}">
        <p14:creationId xmlns:p14="http://schemas.microsoft.com/office/powerpoint/2010/main" val="1573327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60432D-B855-9846-9A9E-E19EA82AF5CC}"/>
              </a:ext>
            </a:extLst>
          </p:cNvPr>
          <p:cNvSpPr>
            <a:spLocks noGrp="1"/>
          </p:cNvSpPr>
          <p:nvPr>
            <p:ph idx="1"/>
          </p:nvPr>
        </p:nvSpPr>
        <p:spPr>
          <a:xfrm>
            <a:off x="685801" y="532737"/>
            <a:ext cx="10131425" cy="5653378"/>
          </a:xfrm>
        </p:spPr>
        <p:txBody>
          <a:bodyPr>
            <a:normAutofit fontScale="85000" lnSpcReduction="20000"/>
          </a:bodyPr>
          <a:lstStyle/>
          <a:p>
            <a:pPr marL="0" indent="0">
              <a:buNone/>
            </a:pPr>
            <a:r>
              <a:rPr lang="en-US" altLang="zh-CN" sz="1900" dirty="0"/>
              <a:t>4</a:t>
            </a:r>
            <a:r>
              <a:rPr lang="zh-CN" altLang="en-US" sz="1900" dirty="0"/>
              <a:t>、方法</a:t>
            </a:r>
            <a:endParaRPr lang="en-US" altLang="zh-CN" sz="1900" dirty="0"/>
          </a:p>
          <a:p>
            <a:r>
              <a:rPr lang="en" altLang="zh-CN" sz="2100" dirty="0"/>
              <a:t>CPU</a:t>
            </a:r>
          </a:p>
          <a:p>
            <a:pPr marL="457200" lvl="1" indent="0">
              <a:buNone/>
            </a:pPr>
            <a:r>
              <a:rPr lang="en" altLang="zh-CN" sz="1900" dirty="0"/>
              <a:t>CPU</a:t>
            </a:r>
            <a:r>
              <a:rPr lang="zh-CN" altLang="en-US" sz="1900" dirty="0"/>
              <a:t>资源利用率很高的话，需要看</a:t>
            </a:r>
            <a:r>
              <a:rPr lang="en" altLang="zh-CN" sz="1900" dirty="0"/>
              <a:t>CPU</a:t>
            </a:r>
            <a:r>
              <a:rPr lang="zh-CN" altLang="en-US" sz="1900" dirty="0"/>
              <a:t>消耗</a:t>
            </a:r>
            <a:r>
              <a:rPr lang="en" altLang="zh-CN" sz="1900" dirty="0"/>
              <a:t>User</a:t>
            </a:r>
            <a:r>
              <a:rPr lang="zh-CN" altLang="en" sz="1900" dirty="0"/>
              <a:t>、</a:t>
            </a:r>
            <a:r>
              <a:rPr lang="en" altLang="zh-CN" sz="1900" dirty="0"/>
              <a:t>Sys</a:t>
            </a:r>
            <a:r>
              <a:rPr lang="zh-CN" altLang="en" sz="1900" dirty="0"/>
              <a:t>、</a:t>
            </a:r>
            <a:r>
              <a:rPr lang="en" altLang="zh-CN" sz="1900" dirty="0"/>
              <a:t>Wait</a:t>
            </a:r>
            <a:r>
              <a:rPr lang="zh-CN" altLang="en-US" sz="1900" dirty="0"/>
              <a:t>哪种状态。</a:t>
            </a:r>
          </a:p>
          <a:p>
            <a:pPr lvl="1"/>
            <a:r>
              <a:rPr lang="zh-CN" altLang="en-US" sz="1900" dirty="0"/>
              <a:t>如果</a:t>
            </a:r>
            <a:r>
              <a:rPr lang="en" altLang="zh-CN" sz="1900" dirty="0"/>
              <a:t>CPU User</a:t>
            </a:r>
            <a:r>
              <a:rPr lang="zh-CN" altLang="en-US" sz="1900" dirty="0"/>
              <a:t>非常高，需要查看消耗在哪个进程，可以用</a:t>
            </a:r>
            <a:r>
              <a:rPr lang="en" altLang="zh-CN" sz="1900" dirty="0"/>
              <a:t>top</a:t>
            </a:r>
            <a:r>
              <a:rPr lang="zh-CN" altLang="en" sz="1900" dirty="0"/>
              <a:t>（</a:t>
            </a:r>
            <a:r>
              <a:rPr lang="en" altLang="zh-CN" sz="1900" dirty="0" err="1"/>
              <a:t>linux</a:t>
            </a:r>
            <a:r>
              <a:rPr lang="zh-CN" altLang="en" sz="1900" dirty="0"/>
              <a:t>）</a:t>
            </a:r>
            <a:r>
              <a:rPr lang="zh-CN" altLang="en-US" sz="1900" dirty="0"/>
              <a:t>命令看出，接着用</a:t>
            </a:r>
            <a:r>
              <a:rPr lang="en" altLang="zh-CN" sz="1900" dirty="0"/>
              <a:t>top –H –p &lt;</a:t>
            </a:r>
            <a:r>
              <a:rPr lang="en" altLang="zh-CN" sz="1900" dirty="0" err="1"/>
              <a:t>pid</a:t>
            </a:r>
            <a:r>
              <a:rPr lang="en" altLang="zh-CN" sz="1900" dirty="0"/>
              <a:t>&gt;</a:t>
            </a:r>
            <a:r>
              <a:rPr lang="zh-CN" altLang="en-US" sz="1900" dirty="0"/>
              <a:t>看哪个线程消耗资源高。如果是</a:t>
            </a:r>
            <a:r>
              <a:rPr lang="en" altLang="zh-CN" sz="1900" dirty="0"/>
              <a:t>java</a:t>
            </a:r>
            <a:r>
              <a:rPr lang="zh-CN" altLang="en-US" sz="1900" dirty="0"/>
              <a:t>应用，就可以用</a:t>
            </a:r>
            <a:r>
              <a:rPr lang="en" altLang="zh-CN" sz="1900" dirty="0" err="1"/>
              <a:t>jstack</a:t>
            </a:r>
            <a:r>
              <a:rPr lang="zh-CN" altLang="en-US" sz="1900" dirty="0"/>
              <a:t>看出此线程正在执行的堆栈，看资源消耗在哪个方法上，查看源代码就知道问题所在；如果是</a:t>
            </a:r>
            <a:r>
              <a:rPr lang="en" altLang="zh-CN" sz="1900" dirty="0" err="1"/>
              <a:t>c++</a:t>
            </a:r>
            <a:r>
              <a:rPr lang="zh-CN" altLang="en-US" sz="1900" dirty="0"/>
              <a:t>应用，可以用</a:t>
            </a:r>
            <a:r>
              <a:rPr lang="en" altLang="zh-CN" sz="1900" dirty="0" err="1"/>
              <a:t>gprof</a:t>
            </a:r>
            <a:r>
              <a:rPr lang="zh-CN" altLang="en-US" sz="1900" dirty="0"/>
              <a:t>性能工具进行分析。</a:t>
            </a:r>
          </a:p>
          <a:p>
            <a:pPr lvl="1"/>
            <a:r>
              <a:rPr lang="zh-CN" altLang="en-US" sz="1900" dirty="0"/>
              <a:t>如果</a:t>
            </a:r>
            <a:r>
              <a:rPr lang="en" altLang="zh-CN" sz="1900" dirty="0"/>
              <a:t>CPU Sys</a:t>
            </a:r>
            <a:r>
              <a:rPr lang="zh-CN" altLang="en-US" sz="1900" dirty="0"/>
              <a:t>非常高，可以用</a:t>
            </a:r>
            <a:r>
              <a:rPr lang="en" altLang="zh-CN" sz="1900" dirty="0" err="1"/>
              <a:t>strace</a:t>
            </a:r>
            <a:r>
              <a:rPr lang="zh-CN" altLang="en" sz="1900" dirty="0"/>
              <a:t>（</a:t>
            </a:r>
            <a:r>
              <a:rPr lang="en" altLang="zh-CN" sz="1900" dirty="0" err="1"/>
              <a:t>linux</a:t>
            </a:r>
            <a:r>
              <a:rPr lang="zh-CN" altLang="en" sz="1900" dirty="0"/>
              <a:t>）</a:t>
            </a:r>
            <a:r>
              <a:rPr lang="zh-CN" altLang="en-US" sz="1900" dirty="0"/>
              <a:t>看系统调用的资源消耗及时间。</a:t>
            </a:r>
          </a:p>
          <a:p>
            <a:pPr lvl="1"/>
            <a:r>
              <a:rPr lang="zh-CN" altLang="en-US" sz="1900" dirty="0"/>
              <a:t>如果</a:t>
            </a:r>
            <a:r>
              <a:rPr lang="en" altLang="zh-CN" sz="1900" dirty="0"/>
              <a:t>CPU Wait</a:t>
            </a:r>
            <a:r>
              <a:rPr lang="zh-CN" altLang="en-US" sz="1900" dirty="0"/>
              <a:t>非常高，考虑磁盘读写了，可以通过减少日志输出、异步或换速度快的硬盘。</a:t>
            </a:r>
          </a:p>
          <a:p>
            <a:r>
              <a:rPr lang="en" altLang="zh-CN" sz="2100" dirty="0"/>
              <a:t>Memory</a:t>
            </a:r>
          </a:p>
          <a:p>
            <a:pPr lvl="1"/>
            <a:r>
              <a:rPr lang="zh-CN" altLang="en-US" sz="1900" dirty="0"/>
              <a:t>操作系统为了最大化利用内存，一般都设置大量的</a:t>
            </a:r>
            <a:r>
              <a:rPr lang="en" altLang="zh-CN" sz="1900" dirty="0"/>
              <a:t>cache</a:t>
            </a:r>
            <a:r>
              <a:rPr lang="zh-CN" altLang="en" sz="1900" dirty="0"/>
              <a:t>，</a:t>
            </a:r>
            <a:r>
              <a:rPr lang="zh-CN" altLang="en-US" sz="1900" dirty="0"/>
              <a:t>因此，内存利用率高达</a:t>
            </a:r>
            <a:r>
              <a:rPr lang="en-US" altLang="zh-CN" sz="1900" dirty="0"/>
              <a:t>99%</a:t>
            </a:r>
            <a:r>
              <a:rPr lang="zh-CN" altLang="en-US" sz="1900" dirty="0"/>
              <a:t>并不是问题，内存的问题主要看某个进程占用的内存是否非常大以及是否有大量的</a:t>
            </a:r>
            <a:r>
              <a:rPr lang="en" altLang="zh-CN" sz="1900" dirty="0"/>
              <a:t>swap</a:t>
            </a:r>
            <a:r>
              <a:rPr lang="zh-CN" altLang="en" sz="1900" dirty="0"/>
              <a:t>（</a:t>
            </a:r>
            <a:r>
              <a:rPr lang="zh-CN" altLang="en-US" sz="1900" dirty="0"/>
              <a:t>虚拟内存交换）。</a:t>
            </a:r>
          </a:p>
          <a:p>
            <a:r>
              <a:rPr lang="zh-CN" altLang="en-US" sz="2100" dirty="0"/>
              <a:t>磁盘</a:t>
            </a:r>
            <a:r>
              <a:rPr lang="en" altLang="zh-CN" sz="2100" dirty="0"/>
              <a:t>I/O</a:t>
            </a:r>
          </a:p>
          <a:p>
            <a:pPr lvl="1"/>
            <a:r>
              <a:rPr lang="zh-CN" altLang="en-US" sz="1900" dirty="0"/>
              <a:t>磁盘</a:t>
            </a:r>
            <a:r>
              <a:rPr lang="en" altLang="zh-CN" sz="1900" dirty="0"/>
              <a:t>I/O</a:t>
            </a:r>
            <a:r>
              <a:rPr lang="zh-CN" altLang="en-US" sz="1900" dirty="0"/>
              <a:t>一个最显著的指标是繁忙率，可以通过减少日志输出、异步或换速度快的硬盘来降低繁忙率。</a:t>
            </a:r>
          </a:p>
          <a:p>
            <a:r>
              <a:rPr lang="zh-CN" altLang="en-US" sz="2100" dirty="0"/>
              <a:t>网络</a:t>
            </a:r>
            <a:r>
              <a:rPr lang="en" altLang="zh-CN" sz="2100" dirty="0"/>
              <a:t>I/O</a:t>
            </a:r>
          </a:p>
          <a:p>
            <a:pPr lvl="1"/>
            <a:r>
              <a:rPr lang="zh-CN" altLang="en-US" sz="1900" dirty="0"/>
              <a:t>网络</a:t>
            </a:r>
            <a:r>
              <a:rPr lang="en" altLang="zh-CN" sz="1900" dirty="0"/>
              <a:t>I/O</a:t>
            </a:r>
            <a:r>
              <a:rPr lang="zh-CN" altLang="en-US" sz="1900" dirty="0"/>
              <a:t>主要考虑传输内容大小，不能超过硬件网络传输的最大值</a:t>
            </a:r>
            <a:r>
              <a:rPr lang="en-US" altLang="zh-CN" sz="1900" dirty="0"/>
              <a:t>70%</a:t>
            </a:r>
            <a:r>
              <a:rPr lang="zh-CN" altLang="en-US" sz="1900" dirty="0"/>
              <a:t>，可以通过压缩减少内容大小、在本地设置缓存以及分多次传输等操作提高网络</a:t>
            </a:r>
            <a:r>
              <a:rPr lang="en" altLang="zh-CN" sz="1900" dirty="0"/>
              <a:t>I/O</a:t>
            </a:r>
            <a:r>
              <a:rPr lang="zh-CN" altLang="en-US" sz="1900" dirty="0"/>
              <a:t>性能。</a:t>
            </a:r>
          </a:p>
          <a:p>
            <a:r>
              <a:rPr lang="zh-CN" altLang="en-US" sz="2100" dirty="0"/>
              <a:t>内核参数</a:t>
            </a:r>
            <a:endParaRPr lang="en-US" altLang="zh-CN" sz="2100" dirty="0"/>
          </a:p>
          <a:p>
            <a:pPr lvl="1"/>
            <a:r>
              <a:rPr lang="zh-CN" altLang="en-US" sz="1900" dirty="0"/>
              <a:t>内核参数一般都有默认值，这些内核参数默认值对于一般系统没问题，但是对于压力测试来说，可能运行的参数将会超过内核参数，导致系统出现问题，可以用</a:t>
            </a:r>
            <a:r>
              <a:rPr lang="en" altLang="zh-CN" sz="1900" dirty="0" err="1"/>
              <a:t>sysctl</a:t>
            </a:r>
            <a:r>
              <a:rPr lang="zh-CN" altLang="en-US" sz="1900" dirty="0"/>
              <a:t>来查看及修改</a:t>
            </a:r>
            <a:r>
              <a:rPr lang="zh-CN" altLang="en-US" dirty="0"/>
              <a:t>。</a:t>
            </a:r>
          </a:p>
        </p:txBody>
      </p:sp>
    </p:spTree>
    <p:extLst>
      <p:ext uri="{BB962C8B-B14F-4D97-AF65-F5344CB8AC3E}">
        <p14:creationId xmlns:p14="http://schemas.microsoft.com/office/powerpoint/2010/main" val="215985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590788-65EA-2A41-AFD9-19642FAA05F7}"/>
              </a:ext>
            </a:extLst>
          </p:cNvPr>
          <p:cNvSpPr>
            <a:spLocks noGrp="1"/>
          </p:cNvSpPr>
          <p:nvPr>
            <p:ph idx="1"/>
          </p:nvPr>
        </p:nvSpPr>
        <p:spPr>
          <a:xfrm>
            <a:off x="685801" y="190831"/>
            <a:ext cx="6374957" cy="6273579"/>
          </a:xfrm>
        </p:spPr>
        <p:txBody>
          <a:bodyPr>
            <a:normAutofit/>
          </a:bodyPr>
          <a:lstStyle/>
          <a:p>
            <a:r>
              <a:rPr lang="en" altLang="zh-CN" dirty="0"/>
              <a:t>JVM</a:t>
            </a:r>
          </a:p>
          <a:p>
            <a:pPr lvl="1"/>
            <a:r>
              <a:rPr lang="en" altLang="zh-CN" dirty="0"/>
              <a:t>JVM</a:t>
            </a:r>
            <a:r>
              <a:rPr lang="zh-CN" altLang="en-US" dirty="0"/>
              <a:t>主要分析</a:t>
            </a:r>
            <a:r>
              <a:rPr lang="en" altLang="zh-CN" dirty="0"/>
              <a:t>GC/FULL GC</a:t>
            </a:r>
            <a:r>
              <a:rPr lang="zh-CN" altLang="en-US" dirty="0"/>
              <a:t>是否频繁，以及垃圾回收的时间，可以用</a:t>
            </a:r>
            <a:r>
              <a:rPr lang="en" altLang="zh-CN" dirty="0" err="1"/>
              <a:t>jstat</a:t>
            </a:r>
            <a:r>
              <a:rPr lang="zh-CN" altLang="en-US" dirty="0"/>
              <a:t>命令来查看，对于每个代大小以及</a:t>
            </a:r>
            <a:r>
              <a:rPr lang="en" altLang="zh-CN" dirty="0"/>
              <a:t>GC</a:t>
            </a:r>
            <a:r>
              <a:rPr lang="zh-CN" altLang="en-US" dirty="0"/>
              <a:t>频繁，通过</a:t>
            </a:r>
            <a:r>
              <a:rPr lang="en" altLang="zh-CN" dirty="0" err="1"/>
              <a:t>jmap</a:t>
            </a:r>
            <a:r>
              <a:rPr lang="zh-CN" altLang="en-US" dirty="0"/>
              <a:t>将内存转储，再借助工具</a:t>
            </a:r>
            <a:r>
              <a:rPr lang="en" altLang="zh-CN" dirty="0" err="1"/>
              <a:t>HeapAnalyzer</a:t>
            </a:r>
            <a:r>
              <a:rPr lang="zh-CN" altLang="en-US" dirty="0"/>
              <a:t>来分析哪地方占用的内存较高以及是否有内存泄漏可能。简单点可以使用</a:t>
            </a:r>
            <a:r>
              <a:rPr lang="en" altLang="zh-CN" dirty="0"/>
              <a:t>APM</a:t>
            </a:r>
            <a:r>
              <a:rPr lang="zh-CN" altLang="en-US" dirty="0"/>
              <a:t>工具，例如阿里云</a:t>
            </a:r>
            <a:r>
              <a:rPr lang="en" altLang="zh-CN" dirty="0"/>
              <a:t>ARMS</a:t>
            </a:r>
            <a:r>
              <a:rPr lang="zh-CN" altLang="en" dirty="0"/>
              <a:t>。</a:t>
            </a:r>
          </a:p>
          <a:p>
            <a:r>
              <a:rPr lang="zh-CN" altLang="en-US" dirty="0"/>
              <a:t>线程池</a:t>
            </a:r>
            <a:endParaRPr lang="en-US" altLang="zh-CN" dirty="0"/>
          </a:p>
          <a:p>
            <a:pPr lvl="1"/>
            <a:r>
              <a:rPr lang="zh-CN" altLang="en-US" dirty="0"/>
              <a:t>如果线程不够用，可以通过参数调整，增加线程；对于线程池中的线程设置比较大的情况，还是不够用可能的原因是：某个线程被阻塞来不及释放，可能在等锁、方法耗时较长、数据库等待时间很长等原因导致，需要进一步分析才能定位。</a:t>
            </a:r>
          </a:p>
          <a:p>
            <a:r>
              <a:rPr lang="en" altLang="zh-CN" dirty="0"/>
              <a:t>JDBC</a:t>
            </a:r>
            <a:r>
              <a:rPr lang="zh-CN" altLang="en-US" dirty="0"/>
              <a:t>连接池</a:t>
            </a:r>
            <a:endParaRPr lang="en-US" altLang="zh-CN" dirty="0"/>
          </a:p>
          <a:p>
            <a:pPr lvl="1"/>
            <a:r>
              <a:rPr lang="zh-CN" altLang="en-US" dirty="0"/>
              <a:t>连接池不够用的情况下，可以通过参数进行调整增加；但是对于数据库本身处理很慢的情况下，调整没有多大的效果，需要查看数据库方面以及因代码导致连接未释放的原因。</a:t>
            </a:r>
          </a:p>
          <a:p>
            <a:r>
              <a:rPr lang="en" altLang="zh-CN" dirty="0"/>
              <a:t>SQL</a:t>
            </a:r>
          </a:p>
          <a:p>
            <a:pPr lvl="1"/>
            <a:r>
              <a:rPr lang="en" altLang="zh-CN" dirty="0"/>
              <a:t>SQL</a:t>
            </a:r>
            <a:r>
              <a:rPr lang="zh-CN" altLang="en-US" dirty="0"/>
              <a:t>效率低下也是导致性能差的一个非常重要的原因，可以通过查看执行计划看</a:t>
            </a:r>
            <a:r>
              <a:rPr lang="en" altLang="zh-CN" dirty="0"/>
              <a:t>SQL</a:t>
            </a:r>
            <a:r>
              <a:rPr lang="zh-CN" altLang="en-US" dirty="0"/>
              <a:t>慢在哪里，一般情况，</a:t>
            </a:r>
            <a:r>
              <a:rPr lang="en" altLang="zh-CN" dirty="0"/>
              <a:t>SQL</a:t>
            </a:r>
            <a:r>
              <a:rPr lang="zh-CN" altLang="en-US" dirty="0"/>
              <a:t>效率低下原因主要有：</a:t>
            </a:r>
          </a:p>
          <a:p>
            <a:endParaRPr kumimoji="1" lang="zh-CN" altLang="en-US" dirty="0"/>
          </a:p>
        </p:txBody>
      </p:sp>
      <p:graphicFrame>
        <p:nvGraphicFramePr>
          <p:cNvPr id="6" name="表格 5">
            <a:extLst>
              <a:ext uri="{FF2B5EF4-FFF2-40B4-BE49-F238E27FC236}">
                <a16:creationId xmlns:a16="http://schemas.microsoft.com/office/drawing/2014/main" id="{503B390B-C5BA-5541-A2F8-834847361BBF}"/>
              </a:ext>
            </a:extLst>
          </p:cNvPr>
          <p:cNvGraphicFramePr>
            <a:graphicFrameLocks noGrp="1"/>
          </p:cNvGraphicFramePr>
          <p:nvPr>
            <p:extLst>
              <p:ext uri="{D42A27DB-BD31-4B8C-83A1-F6EECF244321}">
                <p14:modId xmlns:p14="http://schemas.microsoft.com/office/powerpoint/2010/main" val="2631586274"/>
              </p:ext>
            </p:extLst>
          </p:nvPr>
        </p:nvGraphicFramePr>
        <p:xfrm>
          <a:off x="7125066" y="377278"/>
          <a:ext cx="4801892" cy="6087133"/>
        </p:xfrm>
        <a:graphic>
          <a:graphicData uri="http://schemas.openxmlformats.org/drawingml/2006/table">
            <a:tbl>
              <a:tblPr/>
              <a:tblGrid>
                <a:gridCol w="1200473">
                  <a:extLst>
                    <a:ext uri="{9D8B030D-6E8A-4147-A177-3AD203B41FA5}">
                      <a16:colId xmlns:a16="http://schemas.microsoft.com/office/drawing/2014/main" val="1232939854"/>
                    </a:ext>
                  </a:extLst>
                </a:gridCol>
                <a:gridCol w="1200473">
                  <a:extLst>
                    <a:ext uri="{9D8B030D-6E8A-4147-A177-3AD203B41FA5}">
                      <a16:colId xmlns:a16="http://schemas.microsoft.com/office/drawing/2014/main" val="1713380027"/>
                    </a:ext>
                  </a:extLst>
                </a:gridCol>
                <a:gridCol w="1200473">
                  <a:extLst>
                    <a:ext uri="{9D8B030D-6E8A-4147-A177-3AD203B41FA5}">
                      <a16:colId xmlns:a16="http://schemas.microsoft.com/office/drawing/2014/main" val="3986411626"/>
                    </a:ext>
                  </a:extLst>
                </a:gridCol>
                <a:gridCol w="1200473">
                  <a:extLst>
                    <a:ext uri="{9D8B030D-6E8A-4147-A177-3AD203B41FA5}">
                      <a16:colId xmlns:a16="http://schemas.microsoft.com/office/drawing/2014/main" val="4048328804"/>
                    </a:ext>
                  </a:extLst>
                </a:gridCol>
              </a:tblGrid>
              <a:tr h="325555">
                <a:tc>
                  <a:txBody>
                    <a:bodyPr/>
                    <a:lstStyle/>
                    <a:p>
                      <a:pPr algn="l"/>
                      <a:r>
                        <a:rPr lang="zh-CN" altLang="en-US" sz="800" b="1" i="0">
                          <a:solidFill>
                            <a:schemeClr val="bg1"/>
                          </a:solidFill>
                          <a:effectLst/>
                        </a:rPr>
                        <a:t>类别</a:t>
                      </a:r>
                    </a:p>
                  </a:txBody>
                  <a:tcPr marL="123825" marR="123825" marT="95250" marB="95250" anchor="ctr">
                    <a:lnL>
                      <a:noFill/>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子类</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表达式或描述</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原因</a:t>
                      </a:r>
                    </a:p>
                  </a:txBody>
                  <a:tcPr marL="123825" marR="123825" marT="95250" marB="95250" anchor="ctr">
                    <a:lnL w="9525" cap="flat" cmpd="sng" algn="ctr">
                      <a:solidFill>
                        <a:srgbClr val="DFDFDF"/>
                      </a:solidFill>
                      <a:prstDash val="solid"/>
                      <a:round/>
                      <a:headEnd type="none" w="med" len="med"/>
                      <a:tailEnd type="none" w="med" len="med"/>
                    </a:lnL>
                    <a:lnR>
                      <a:noFill/>
                    </a:lnR>
                    <a:lnT>
                      <a:noFill/>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52655373"/>
                  </a:ext>
                </a:extLst>
              </a:tr>
              <a:tr h="325555">
                <a:tc rowSpan="13">
                  <a:txBody>
                    <a:bodyPr/>
                    <a:lstStyle/>
                    <a:p>
                      <a:pPr algn="l"/>
                      <a:r>
                        <a:rPr lang="zh-CN" altLang="en-US" sz="800" b="0" dirty="0">
                          <a:solidFill>
                            <a:schemeClr val="bg1"/>
                          </a:solidFill>
                          <a:effectLst/>
                        </a:rPr>
                        <a:t>索引</a:t>
                      </a:r>
                    </a:p>
                  </a:txBody>
                  <a:tcPr marL="123825" marR="123825" marT="95250" marB="95250" anchor="ctr">
                    <a:lnL>
                      <a:noFill/>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未建索引</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a:solidFill>
                            <a:schemeClr val="bg1"/>
                          </a:solidFill>
                          <a:effectLst/>
                        </a:rPr>
                        <a:t>无</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72270301"/>
                  </a:ext>
                </a:extLst>
              </a:tr>
              <a:tr h="452601">
                <a:tc vMerge="1">
                  <a:txBody>
                    <a:bodyPr/>
                    <a:lstStyle/>
                    <a:p>
                      <a:endParaRPr lang="zh-CN" altLang="en-US"/>
                    </a:p>
                  </a:txBody>
                  <a:tcPr/>
                </a:tc>
                <a:tc rowSpan="8">
                  <a:txBody>
                    <a:bodyPr/>
                    <a:lstStyle/>
                    <a:p>
                      <a:pPr algn="l"/>
                      <a:r>
                        <a:rPr lang="zh-CN" altLang="en-US" sz="800" b="0" dirty="0">
                          <a:solidFill>
                            <a:schemeClr val="bg1"/>
                          </a:solidFill>
                          <a:effectLst/>
                        </a:rPr>
                        <a:t>未利用索引</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en" sz="800" b="0">
                          <a:solidFill>
                            <a:schemeClr val="bg1"/>
                          </a:solidFill>
                          <a:effectLst/>
                        </a:rPr>
                        <a:t>substring(card_no,1,4)=′5378′</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8183999"/>
                  </a:ext>
                </a:extLst>
              </a:tr>
              <a:tr h="328494">
                <a:tc vMerge="1">
                  <a:txBody>
                    <a:bodyPr/>
                    <a:lstStyle/>
                    <a:p>
                      <a:endParaRPr lang="zh-CN" altLang="en-US"/>
                    </a:p>
                  </a:txBody>
                  <a:tcPr/>
                </a:tc>
                <a:tc vMerge="1">
                  <a:txBody>
                    <a:bodyPr/>
                    <a:lstStyle/>
                    <a:p>
                      <a:endParaRPr lang="zh-CN" altLang="en-US"/>
                    </a:p>
                  </a:txBody>
                  <a:tcPr/>
                </a:tc>
                <a:tc>
                  <a:txBody>
                    <a:bodyPr/>
                    <a:lstStyle/>
                    <a:p>
                      <a:pPr algn="l"/>
                      <a:r>
                        <a:rPr lang="en" sz="800" b="0">
                          <a:solidFill>
                            <a:schemeClr val="bg1"/>
                          </a:solidFill>
                          <a:effectLst/>
                        </a:rPr>
                        <a:t>amount/30&lt; 1000</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593262521"/>
                  </a:ext>
                </a:extLst>
              </a:tr>
              <a:tr h="452601">
                <a:tc vMerge="1">
                  <a:txBody>
                    <a:bodyPr/>
                    <a:lstStyle/>
                    <a:p>
                      <a:endParaRPr lang="zh-CN" altLang="en-US"/>
                    </a:p>
                  </a:txBody>
                  <a:tcPr/>
                </a:tc>
                <a:tc vMerge="1">
                  <a:txBody>
                    <a:bodyPr/>
                    <a:lstStyle/>
                    <a:p>
                      <a:endParaRPr lang="zh-CN" altLang="en-US"/>
                    </a:p>
                  </a:txBody>
                  <a:tcPr/>
                </a:tc>
                <a:tc>
                  <a:txBody>
                    <a:bodyPr/>
                    <a:lstStyle/>
                    <a:p>
                      <a:pPr algn="l"/>
                      <a:r>
                        <a:rPr lang="en" sz="800" b="0" dirty="0">
                          <a:solidFill>
                            <a:schemeClr val="bg1"/>
                          </a:solidFill>
                          <a:effectLst/>
                        </a:rPr>
                        <a:t>convert(char(10),date,112)=′19991201′</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452540602"/>
                  </a:ext>
                </a:extLst>
              </a:tr>
              <a:tr h="506325">
                <a:tc vMerge="1">
                  <a:txBody>
                    <a:bodyPr/>
                    <a:lstStyle/>
                    <a:p>
                      <a:endParaRPr lang="zh-CN" altLang="en-US"/>
                    </a:p>
                  </a:txBody>
                  <a:tcPr/>
                </a:tc>
                <a:tc vMerge="1">
                  <a:txBody>
                    <a:bodyPr/>
                    <a:lstStyle/>
                    <a:p>
                      <a:endParaRPr lang="zh-CN" altLang="en-US"/>
                    </a:p>
                  </a:txBody>
                  <a:tcPr/>
                </a:tc>
                <a:tc>
                  <a:txBody>
                    <a:bodyPr/>
                    <a:lstStyle/>
                    <a:p>
                      <a:pPr algn="l"/>
                      <a:r>
                        <a:rPr lang="en" sz="800" b="0" dirty="0">
                          <a:solidFill>
                            <a:schemeClr val="bg1"/>
                          </a:solidFill>
                          <a:effectLst/>
                        </a:rPr>
                        <a:t>where salary&lt;&gt;3000</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079551656"/>
                  </a:ext>
                </a:extLst>
              </a:tr>
              <a:tr h="328494">
                <a:tc vMerge="1">
                  <a:txBody>
                    <a:bodyPr/>
                    <a:lstStyle/>
                    <a:p>
                      <a:endParaRPr lang="zh-CN" altLang="en-US"/>
                    </a:p>
                  </a:txBody>
                  <a:tcPr/>
                </a:tc>
                <a:tc vMerge="1">
                  <a:txBody>
                    <a:bodyPr/>
                    <a:lstStyle/>
                    <a:p>
                      <a:endParaRPr lang="zh-CN" altLang="en-US"/>
                    </a:p>
                  </a:txBody>
                  <a:tcPr/>
                </a:tc>
                <a:tc>
                  <a:txBody>
                    <a:bodyPr/>
                    <a:lstStyle/>
                    <a:p>
                      <a:pPr algn="l"/>
                      <a:r>
                        <a:rPr lang="en" sz="800" b="0" dirty="0">
                          <a:solidFill>
                            <a:schemeClr val="bg1"/>
                          </a:solidFill>
                          <a:effectLst/>
                        </a:rPr>
                        <a:t>name like '%</a:t>
                      </a:r>
                      <a:r>
                        <a:rPr lang="zh-CN" altLang="en-US" sz="800" b="0" dirty="0">
                          <a:solidFill>
                            <a:schemeClr val="bg1"/>
                          </a:solidFill>
                          <a:effectLst/>
                        </a:rPr>
                        <a:t>张</a:t>
                      </a:r>
                      <a:r>
                        <a:rPr lang="en-US" altLang="zh-CN" sz="800" b="0" dirty="0">
                          <a:solidFill>
                            <a:schemeClr val="bg1"/>
                          </a:solidFill>
                          <a:effectLst/>
                        </a:rPr>
                        <a:t>'</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50999298"/>
                  </a:ext>
                </a:extLst>
              </a:tr>
              <a:tr h="579647">
                <a:tc vMerge="1">
                  <a:txBody>
                    <a:bodyPr/>
                    <a:lstStyle/>
                    <a:p>
                      <a:endParaRPr lang="zh-CN" altLang="en-US"/>
                    </a:p>
                  </a:txBody>
                  <a:tcPr/>
                </a:tc>
                <a:tc vMerge="1">
                  <a:txBody>
                    <a:bodyPr/>
                    <a:lstStyle/>
                    <a:p>
                      <a:endParaRPr lang="zh-CN" altLang="en-US"/>
                    </a:p>
                  </a:txBody>
                  <a:tcPr/>
                </a:tc>
                <a:tc>
                  <a:txBody>
                    <a:bodyPr/>
                    <a:lstStyle/>
                    <a:p>
                      <a:pPr algn="l"/>
                      <a:r>
                        <a:rPr lang="en" sz="800" b="0">
                          <a:solidFill>
                            <a:schemeClr val="bg1"/>
                          </a:solidFill>
                          <a:effectLst/>
                        </a:rPr>
                        <a:t>first_name + last_name ='beill cliton'</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54534166"/>
                  </a:ext>
                </a:extLst>
              </a:tr>
              <a:tr h="506325">
                <a:tc vMerge="1">
                  <a:txBody>
                    <a:bodyPr/>
                    <a:lstStyle/>
                    <a:p>
                      <a:endParaRPr lang="zh-CN" altLang="en-US"/>
                    </a:p>
                  </a:txBody>
                  <a:tcPr/>
                </a:tc>
                <a:tc vMerge="1">
                  <a:txBody>
                    <a:bodyPr/>
                    <a:lstStyle/>
                    <a:p>
                      <a:endParaRPr lang="zh-CN" altLang="en-US"/>
                    </a:p>
                  </a:txBody>
                  <a:tcPr/>
                </a:tc>
                <a:tc>
                  <a:txBody>
                    <a:bodyPr/>
                    <a:lstStyle/>
                    <a:p>
                      <a:pPr algn="l"/>
                      <a:r>
                        <a:rPr lang="en" sz="800" b="0">
                          <a:solidFill>
                            <a:schemeClr val="bg1"/>
                          </a:solidFill>
                          <a:effectLst/>
                        </a:rPr>
                        <a:t>id_no in(′0′,′1′)</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611144261"/>
                  </a:ext>
                </a:extLst>
              </a:tr>
              <a:tr h="452601">
                <a:tc vMerge="1">
                  <a:txBody>
                    <a:bodyPr/>
                    <a:lstStyle/>
                    <a:p>
                      <a:endParaRPr lang="zh-CN" altLang="en-US"/>
                    </a:p>
                  </a:txBody>
                  <a:tcPr/>
                </a:tc>
                <a:tc vMerge="1">
                  <a:txBody>
                    <a:bodyPr/>
                    <a:lstStyle/>
                    <a:p>
                      <a:endParaRPr lang="zh-CN" altLang="en-US"/>
                    </a:p>
                  </a:txBody>
                  <a:tcPr/>
                </a:tc>
                <a:tc>
                  <a:txBody>
                    <a:bodyPr/>
                    <a:lstStyle/>
                    <a:p>
                      <a:pPr algn="l"/>
                      <a:r>
                        <a:rPr lang="en" sz="800" b="0">
                          <a:solidFill>
                            <a:schemeClr val="bg1"/>
                          </a:solidFill>
                          <a:effectLst/>
                        </a:rPr>
                        <a:t>select id from t where num=@num</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有参数也会产生全表扫描</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81328105"/>
                  </a:ext>
                </a:extLst>
              </a:tr>
              <a:tr h="506325">
                <a:tc vMerge="1">
                  <a:txBody>
                    <a:bodyPr/>
                    <a:lstStyle/>
                    <a:p>
                      <a:endParaRPr lang="zh-CN" altLang="en-US"/>
                    </a:p>
                  </a:txBody>
                  <a:tcPr/>
                </a:tc>
                <a:tc rowSpan="4">
                  <a:txBody>
                    <a:bodyPr/>
                    <a:lstStyle/>
                    <a:p>
                      <a:pPr algn="l"/>
                      <a:r>
                        <a:rPr lang="zh-CN" altLang="en-US" sz="800" b="0" dirty="0">
                          <a:solidFill>
                            <a:schemeClr val="bg1"/>
                          </a:solidFill>
                          <a:effectLst/>
                        </a:rPr>
                        <a:t>使用效能低的索引</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en" sz="800" b="0">
                          <a:solidFill>
                            <a:schemeClr val="bg1"/>
                          </a:solidFill>
                          <a:effectLst/>
                        </a:rPr>
                        <a:t>oder by</a:t>
                      </a:r>
                      <a:r>
                        <a:rPr lang="zh-CN" altLang="en-US" sz="800" b="0">
                          <a:solidFill>
                            <a:schemeClr val="bg1"/>
                          </a:solidFill>
                          <a:effectLst/>
                        </a:rPr>
                        <a:t>非聚族索引</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索引性能低</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535558866"/>
                  </a:ext>
                </a:extLst>
              </a:tr>
              <a:tr h="452601">
                <a:tc vMerge="1">
                  <a:txBody>
                    <a:bodyPr/>
                    <a:lstStyle/>
                    <a:p>
                      <a:endParaRPr lang="zh-CN" altLang="en-US"/>
                    </a:p>
                  </a:txBody>
                  <a:tcPr/>
                </a:tc>
                <a:tc vMerge="1">
                  <a:txBody>
                    <a:bodyPr/>
                    <a:lstStyle/>
                    <a:p>
                      <a:endParaRPr lang="zh-CN" altLang="en-US"/>
                    </a:p>
                  </a:txBody>
                  <a:tcPr/>
                </a:tc>
                <a:tc>
                  <a:txBody>
                    <a:bodyPr/>
                    <a:lstStyle/>
                    <a:p>
                      <a:pPr algn="l"/>
                      <a:r>
                        <a:rPr lang="en" sz="800" b="0">
                          <a:solidFill>
                            <a:schemeClr val="bg1"/>
                          </a:solidFill>
                          <a:effectLst/>
                        </a:rPr>
                        <a:t>username='</a:t>
                      </a:r>
                      <a:r>
                        <a:rPr lang="zh-CN" altLang="en-US" sz="800" b="0">
                          <a:solidFill>
                            <a:schemeClr val="bg1"/>
                          </a:solidFill>
                          <a:effectLst/>
                        </a:rPr>
                        <a:t>张三</a:t>
                      </a:r>
                      <a:r>
                        <a:rPr lang="en-US" altLang="zh-CN" sz="800" b="0">
                          <a:solidFill>
                            <a:schemeClr val="bg1"/>
                          </a:solidFill>
                          <a:effectLst/>
                        </a:rPr>
                        <a:t>'</a:t>
                      </a:r>
                      <a:r>
                        <a:rPr lang="en" sz="800" b="0">
                          <a:solidFill>
                            <a:schemeClr val="bg1"/>
                          </a:solidFill>
                          <a:effectLst/>
                        </a:rPr>
                        <a:t>and age&gt;20</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字符串索引低于整形索引</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287574628"/>
                  </a:ext>
                </a:extLst>
              </a:tr>
              <a:tr h="417408">
                <a:tc vMerge="1">
                  <a:txBody>
                    <a:bodyPr/>
                    <a:lstStyle/>
                    <a:p>
                      <a:endParaRPr lang="zh-CN" altLang="en-US"/>
                    </a:p>
                  </a:txBody>
                  <a:tcPr/>
                </a:tc>
                <a:tc vMerge="1">
                  <a:txBody>
                    <a:bodyPr/>
                    <a:lstStyle/>
                    <a:p>
                      <a:endParaRPr lang="zh-CN" altLang="en-US"/>
                    </a:p>
                  </a:txBody>
                  <a:tcPr/>
                </a:tc>
                <a:tc>
                  <a:txBody>
                    <a:bodyPr/>
                    <a:lstStyle/>
                    <a:p>
                      <a:pPr algn="l"/>
                      <a:r>
                        <a:rPr lang="zh-CN" altLang="en-US" sz="800" b="0">
                          <a:solidFill>
                            <a:schemeClr val="bg1"/>
                          </a:solidFill>
                          <a:effectLst/>
                        </a:rPr>
                        <a:t>表中列与空</a:t>
                      </a:r>
                      <a:r>
                        <a:rPr lang="en" sz="800" b="0">
                          <a:solidFill>
                            <a:schemeClr val="bg1"/>
                          </a:solidFill>
                          <a:effectLst/>
                        </a:rPr>
                        <a:t>NULL</a:t>
                      </a:r>
                      <a:r>
                        <a:rPr lang="zh-CN" altLang="en-US" sz="800" b="0">
                          <a:solidFill>
                            <a:schemeClr val="bg1"/>
                          </a:solidFill>
                          <a:effectLst/>
                        </a:rPr>
                        <a:t>值</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索引性能低</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56996297"/>
                  </a:ext>
                </a:extLst>
              </a:tr>
              <a:tr h="452601">
                <a:tc vMerge="1">
                  <a:txBody>
                    <a:bodyPr/>
                    <a:lstStyle/>
                    <a:p>
                      <a:endParaRPr lang="zh-CN" altLang="en-US"/>
                    </a:p>
                  </a:txBody>
                  <a:tcPr/>
                </a:tc>
                <a:tc vMerge="1">
                  <a:txBody>
                    <a:bodyPr/>
                    <a:lstStyle/>
                    <a:p>
                      <a:endParaRPr lang="zh-CN" altLang="en-US"/>
                    </a:p>
                  </a:txBody>
                  <a:tcPr/>
                </a:tc>
                <a:tc>
                  <a:txBody>
                    <a:bodyPr/>
                    <a:lstStyle/>
                    <a:p>
                      <a:pPr algn="l"/>
                      <a:r>
                        <a:rPr lang="zh-CN" altLang="en-US" sz="800" b="0" dirty="0">
                          <a:solidFill>
                            <a:schemeClr val="bg1"/>
                          </a:solidFill>
                          <a:effectLst/>
                        </a:rPr>
                        <a:t>尽量不要使用</a:t>
                      </a:r>
                      <a:r>
                        <a:rPr lang="en" sz="800" b="0" dirty="0">
                          <a:solidFill>
                            <a:schemeClr val="bg1"/>
                          </a:solidFill>
                          <a:effectLst/>
                        </a:rPr>
                        <a:t>IS NULL</a:t>
                      </a:r>
                      <a:r>
                        <a:rPr lang="zh-CN" altLang="en-US" sz="800" b="0" dirty="0">
                          <a:solidFill>
                            <a:schemeClr val="bg1"/>
                          </a:solidFill>
                          <a:effectLst/>
                        </a:rPr>
                        <a:t>或</a:t>
                      </a:r>
                      <a:r>
                        <a:rPr lang="en" sz="800" b="0" dirty="0">
                          <a:solidFill>
                            <a:schemeClr val="bg1"/>
                          </a:solidFill>
                          <a:effectLst/>
                        </a:rPr>
                        <a:t>IS NOT NULL</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b="0" dirty="0">
                          <a:solidFill>
                            <a:schemeClr val="bg1"/>
                          </a:solidFill>
                          <a:effectLst/>
                        </a:rPr>
                        <a:t>索引性能低</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7373430"/>
                  </a:ext>
                </a:extLst>
              </a:tr>
            </a:tbl>
          </a:graphicData>
        </a:graphic>
      </p:graphicFrame>
    </p:spTree>
    <p:extLst>
      <p:ext uri="{BB962C8B-B14F-4D97-AF65-F5344CB8AC3E}">
        <p14:creationId xmlns:p14="http://schemas.microsoft.com/office/powerpoint/2010/main" val="89128525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82EF76-C97C-8E49-923A-19D8AE3E3FD5}"/>
              </a:ext>
            </a:extLst>
          </p:cNvPr>
          <p:cNvSpPr>
            <a:spLocks noGrp="1"/>
          </p:cNvSpPr>
          <p:nvPr>
            <p:ph idx="1"/>
          </p:nvPr>
        </p:nvSpPr>
        <p:spPr>
          <a:xfrm>
            <a:off x="685801" y="262393"/>
            <a:ext cx="6311347" cy="6138407"/>
          </a:xfrm>
        </p:spPr>
        <p:txBody>
          <a:bodyPr>
            <a:normAutofit fontScale="92500" lnSpcReduction="20000"/>
          </a:bodyPr>
          <a:lstStyle/>
          <a:p>
            <a:pPr marL="0" indent="0">
              <a:buNone/>
            </a:pPr>
            <a:r>
              <a:rPr lang="zh-CN" altLang="en-US" sz="1900" b="1" dirty="0"/>
              <a:t>调优</a:t>
            </a:r>
          </a:p>
          <a:p>
            <a:pPr marL="0" indent="0">
              <a:buNone/>
            </a:pPr>
            <a:r>
              <a:rPr lang="en-US" altLang="zh-CN" sz="1900" dirty="0"/>
              <a:t>1</a:t>
            </a:r>
            <a:r>
              <a:rPr lang="zh-CN" altLang="en-US" sz="1900" dirty="0"/>
              <a:t>、调优步骤</a:t>
            </a:r>
          </a:p>
          <a:p>
            <a:r>
              <a:rPr lang="zh-CN" altLang="en-US" sz="1900" dirty="0"/>
              <a:t>确定问题</a:t>
            </a:r>
          </a:p>
          <a:p>
            <a:pPr lvl="1"/>
            <a:r>
              <a:rPr lang="zh-CN" altLang="en-US" dirty="0"/>
              <a:t>应用程序代码：在通常情况下，很多程序的性能问题都是写出来的，因此对于发现瓶颈的模块，应该首先检查一下代码。</a:t>
            </a:r>
          </a:p>
          <a:p>
            <a:pPr lvl="1"/>
            <a:r>
              <a:rPr lang="zh-CN" altLang="en-US" dirty="0"/>
              <a:t>数据库配置：经常引起整个系统运行缓慢，一些诸如大型数据库都是需要</a:t>
            </a:r>
            <a:r>
              <a:rPr lang="en" altLang="zh-CN" dirty="0"/>
              <a:t>DBA</a:t>
            </a:r>
            <a:r>
              <a:rPr lang="zh-CN" altLang="en-US" dirty="0"/>
              <a:t>进行正确的参数调整才能投产的。</a:t>
            </a:r>
          </a:p>
          <a:p>
            <a:pPr lvl="1"/>
            <a:r>
              <a:rPr lang="zh-CN" altLang="en-US" dirty="0"/>
              <a:t>操作系统配置：不合理就可能引起系统瓶颈。</a:t>
            </a:r>
          </a:p>
          <a:p>
            <a:pPr lvl="1"/>
            <a:r>
              <a:rPr lang="zh-CN" altLang="en-US" dirty="0"/>
              <a:t>硬件设置：硬盘速度、内存大小等都是容易引起瓶颈的原因，因此这些都是分析的重点。</a:t>
            </a:r>
          </a:p>
          <a:p>
            <a:pPr lvl="1"/>
            <a:r>
              <a:rPr lang="zh-CN" altLang="en-US" dirty="0"/>
              <a:t>网络：网络负载过重导致网络冲突和网络延迟。</a:t>
            </a:r>
            <a:endParaRPr lang="en-US" altLang="zh-CN" dirty="0"/>
          </a:p>
          <a:p>
            <a:r>
              <a:rPr lang="zh-CN" altLang="en-US" sz="1900" dirty="0"/>
              <a:t>分析问题</a:t>
            </a:r>
            <a:endParaRPr lang="en-US" altLang="zh-CN" sz="1900" dirty="0"/>
          </a:p>
          <a:p>
            <a:pPr lvl="1"/>
            <a:r>
              <a:rPr lang="zh-CN" altLang="en-US" dirty="0"/>
              <a:t>当确定了问题之后，我们要明确这个问题影响的是响应时间吞吐量，还是其他问题？</a:t>
            </a:r>
          </a:p>
          <a:p>
            <a:pPr lvl="1"/>
            <a:r>
              <a:rPr lang="zh-CN" altLang="en-US" dirty="0"/>
              <a:t>是多数用户还是少数用户遇到了问题？如果是少数用户，这几个用户与其它用户的操作有什么不用？</a:t>
            </a:r>
          </a:p>
          <a:p>
            <a:pPr lvl="1"/>
            <a:r>
              <a:rPr lang="zh-CN" altLang="en-US" dirty="0"/>
              <a:t>系统资源监控的结果是否正常？</a:t>
            </a:r>
            <a:r>
              <a:rPr lang="en" altLang="zh-CN" dirty="0"/>
              <a:t>CPU</a:t>
            </a:r>
            <a:r>
              <a:rPr lang="zh-CN" altLang="en-US" dirty="0"/>
              <a:t>的使用是否到达极限？</a:t>
            </a:r>
            <a:r>
              <a:rPr lang="en" altLang="zh-CN" dirty="0"/>
              <a:t>I/O</a:t>
            </a:r>
            <a:r>
              <a:rPr lang="zh-CN" altLang="en-US" dirty="0"/>
              <a:t>情况如何？</a:t>
            </a:r>
          </a:p>
          <a:p>
            <a:pPr lvl="1"/>
            <a:r>
              <a:rPr lang="zh-CN" altLang="en-US" dirty="0"/>
              <a:t>问题是否集中在某一类模块中？</a:t>
            </a:r>
          </a:p>
          <a:p>
            <a:pPr lvl="1"/>
            <a:r>
              <a:rPr lang="zh-CN" altLang="en-US" dirty="0"/>
              <a:t>是客户端还是服务器出现问题？ 系统硬件配置是否够用？</a:t>
            </a:r>
          </a:p>
          <a:p>
            <a:pPr lvl="1"/>
            <a:r>
              <a:rPr lang="zh-CN" altLang="en-US" dirty="0"/>
              <a:t>实际负载是否超过了系统的负载能力？ 是否未对系统进行优化？</a:t>
            </a:r>
          </a:p>
        </p:txBody>
      </p:sp>
      <p:graphicFrame>
        <p:nvGraphicFramePr>
          <p:cNvPr id="4" name="表格 3">
            <a:extLst>
              <a:ext uri="{FF2B5EF4-FFF2-40B4-BE49-F238E27FC236}">
                <a16:creationId xmlns:a16="http://schemas.microsoft.com/office/drawing/2014/main" id="{42158C7C-00A6-9F42-B540-9AE2AB4F64FA}"/>
              </a:ext>
            </a:extLst>
          </p:cNvPr>
          <p:cNvGraphicFramePr>
            <a:graphicFrameLocks noGrp="1"/>
          </p:cNvGraphicFramePr>
          <p:nvPr>
            <p:extLst>
              <p:ext uri="{D42A27DB-BD31-4B8C-83A1-F6EECF244321}">
                <p14:modId xmlns:p14="http://schemas.microsoft.com/office/powerpoint/2010/main" val="145802853"/>
              </p:ext>
            </p:extLst>
          </p:nvPr>
        </p:nvGraphicFramePr>
        <p:xfrm>
          <a:off x="7220482" y="262393"/>
          <a:ext cx="4801892" cy="6253286"/>
        </p:xfrm>
        <a:graphic>
          <a:graphicData uri="http://schemas.openxmlformats.org/drawingml/2006/table">
            <a:tbl>
              <a:tblPr/>
              <a:tblGrid>
                <a:gridCol w="1200473">
                  <a:extLst>
                    <a:ext uri="{9D8B030D-6E8A-4147-A177-3AD203B41FA5}">
                      <a16:colId xmlns:a16="http://schemas.microsoft.com/office/drawing/2014/main" val="1232939854"/>
                    </a:ext>
                  </a:extLst>
                </a:gridCol>
                <a:gridCol w="1200473">
                  <a:extLst>
                    <a:ext uri="{9D8B030D-6E8A-4147-A177-3AD203B41FA5}">
                      <a16:colId xmlns:a16="http://schemas.microsoft.com/office/drawing/2014/main" val="1713380027"/>
                    </a:ext>
                  </a:extLst>
                </a:gridCol>
                <a:gridCol w="1200473">
                  <a:extLst>
                    <a:ext uri="{9D8B030D-6E8A-4147-A177-3AD203B41FA5}">
                      <a16:colId xmlns:a16="http://schemas.microsoft.com/office/drawing/2014/main" val="3986411626"/>
                    </a:ext>
                  </a:extLst>
                </a:gridCol>
                <a:gridCol w="1200473">
                  <a:extLst>
                    <a:ext uri="{9D8B030D-6E8A-4147-A177-3AD203B41FA5}">
                      <a16:colId xmlns:a16="http://schemas.microsoft.com/office/drawing/2014/main" val="4048328804"/>
                    </a:ext>
                  </a:extLst>
                </a:gridCol>
              </a:tblGrid>
              <a:tr h="292442">
                <a:tc>
                  <a:txBody>
                    <a:bodyPr/>
                    <a:lstStyle/>
                    <a:p>
                      <a:pPr algn="l"/>
                      <a:r>
                        <a:rPr lang="zh-CN" altLang="en-US" sz="800" b="1" i="0">
                          <a:solidFill>
                            <a:schemeClr val="bg1"/>
                          </a:solidFill>
                          <a:effectLst/>
                        </a:rPr>
                        <a:t>类别</a:t>
                      </a:r>
                    </a:p>
                  </a:txBody>
                  <a:tcPr marL="123825" marR="123825" marT="95250" marB="95250" anchor="ctr">
                    <a:lnL>
                      <a:noFill/>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子类</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表达式或描述</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原因</a:t>
                      </a:r>
                    </a:p>
                  </a:txBody>
                  <a:tcPr marL="123825" marR="123825" marT="95250" marB="95250" anchor="ctr">
                    <a:lnL w="9525" cap="flat" cmpd="sng" algn="ctr">
                      <a:solidFill>
                        <a:srgbClr val="DFDFDF"/>
                      </a:solidFill>
                      <a:prstDash val="solid"/>
                      <a:round/>
                      <a:headEnd type="none" w="med" len="med"/>
                      <a:tailEnd type="none" w="med" len="med"/>
                    </a:lnL>
                    <a:lnR>
                      <a:noFill/>
                    </a:lnR>
                    <a:lnT>
                      <a:noFill/>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52655373"/>
                  </a:ext>
                </a:extLst>
              </a:tr>
              <a:tr h="292442">
                <a:tc rowSpan="5">
                  <a:txBody>
                    <a:bodyPr/>
                    <a:lstStyle/>
                    <a:p>
                      <a:pPr algn="l"/>
                      <a:r>
                        <a:rPr lang="zh-CN" altLang="en-US" sz="800" dirty="0">
                          <a:ln>
                            <a:noFill/>
                          </a:ln>
                          <a:solidFill>
                            <a:schemeClr val="bg1"/>
                          </a:solidFill>
                          <a:effectLst/>
                        </a:rPr>
                        <a:t>数据量</a:t>
                      </a:r>
                    </a:p>
                  </a:txBody>
                  <a:tcPr marL="123825" marR="123825" marT="95250" marB="95250" anchor="ctr">
                    <a:lnL>
                      <a:noFill/>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rowSpan="2">
                  <a:txBody>
                    <a:bodyPr/>
                    <a:lstStyle/>
                    <a:p>
                      <a:pPr algn="l"/>
                      <a:r>
                        <a:rPr lang="zh-CN" altLang="en-US" sz="800" dirty="0">
                          <a:ln>
                            <a:noFill/>
                          </a:ln>
                          <a:solidFill>
                            <a:schemeClr val="bg1"/>
                          </a:solidFill>
                          <a:effectLst/>
                        </a:rPr>
                        <a:t>所有数据量</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ln>
                            <a:noFill/>
                          </a:ln>
                          <a:solidFill>
                            <a:schemeClr val="bg1"/>
                          </a:solidFill>
                          <a:effectLst/>
                        </a:rPr>
                        <a:t>select *</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很多列产生大量数据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72270301"/>
                  </a:ext>
                </a:extLst>
              </a:tr>
              <a:tr h="406565">
                <a:tc vMerge="1">
                  <a:txBody>
                    <a:bodyPr/>
                    <a:lstStyle/>
                    <a:p>
                      <a:endParaRPr lang="zh-CN" altLang="en-US"/>
                    </a:p>
                  </a:txBody>
                  <a:tcPr/>
                </a:tc>
                <a:tc vMerge="1">
                  <a:txBody>
                    <a:bodyPr/>
                    <a:lstStyle/>
                    <a:p>
                      <a:endParaRPr lang="zh-CN" altLang="en-US"/>
                    </a:p>
                  </a:txBody>
                  <a:tcP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en" sz="800" dirty="0">
                          <a:ln>
                            <a:noFill/>
                          </a:ln>
                          <a:solidFill>
                            <a:schemeClr val="bg1"/>
                          </a:solidFill>
                          <a:effectLst/>
                        </a:rPr>
                        <a:t>select </a:t>
                      </a:r>
                      <a:r>
                        <a:rPr lang="en" sz="800" dirty="0" err="1">
                          <a:ln>
                            <a:noFill/>
                          </a:ln>
                          <a:solidFill>
                            <a:schemeClr val="bg1"/>
                          </a:solidFill>
                          <a:effectLst/>
                        </a:rPr>
                        <a:t>id,name</a:t>
                      </a:r>
                      <a:endParaRPr lang="en" sz="800" dirty="0">
                        <a:ln>
                          <a:noFill/>
                        </a:ln>
                        <a:solidFill>
                          <a:schemeClr val="bg1"/>
                        </a:solidFill>
                        <a:effectLst/>
                      </a:endParaRP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a:ln>
                            <a:noFill/>
                          </a:ln>
                          <a:solidFill>
                            <a:schemeClr val="bg1"/>
                          </a:solidFill>
                          <a:effectLst/>
                        </a:rPr>
                        <a:t>表中有几百万行，产生大量数据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8183999"/>
                  </a:ext>
                </a:extLst>
              </a:tr>
              <a:tr h="406565">
                <a:tc vMerge="1">
                  <a:txBody>
                    <a:bodyPr/>
                    <a:lstStyle/>
                    <a:p>
                      <a:endParaRPr lang="zh-CN" altLang="en-US"/>
                    </a:p>
                  </a:txBody>
                  <a:tcPr/>
                </a:tc>
                <a:tc>
                  <a:txBody>
                    <a:bodyPr/>
                    <a:lstStyle/>
                    <a:p>
                      <a:pPr algn="l"/>
                      <a:r>
                        <a:rPr lang="zh-CN" altLang="en-US" sz="800" kern="1200" dirty="0">
                          <a:ln>
                            <a:noFill/>
                          </a:ln>
                          <a:solidFill>
                            <a:schemeClr val="bg1"/>
                          </a:solidFill>
                          <a:effectLst/>
                          <a:latin typeface="+mn-lt"/>
                          <a:ea typeface="+mn-ea"/>
                          <a:cs typeface="+mn-cs"/>
                        </a:rPr>
                        <a:t>嵌套查询</a:t>
                      </a:r>
                    </a:p>
                  </a:txBody>
                  <a:tcPr marL="123825" marR="123825" marT="95250" marB="95250" anchor="ctr">
                    <a:lnT w="9525" cap="flat" cmpd="sng" algn="ctr">
                      <a:solidFill>
                        <a:srgbClr val="DFDFDF"/>
                      </a:solidFill>
                      <a:prstDash val="solid"/>
                      <a:round/>
                      <a:headEnd type="none" w="med" len="med"/>
                      <a:tailEnd type="none" w="med" len="med"/>
                    </a:lnT>
                    <a:solidFill>
                      <a:schemeClr val="tx1"/>
                    </a:solidFill>
                  </a:tcPr>
                </a:tc>
                <a:tc>
                  <a:txBody>
                    <a:bodyPr/>
                    <a:lstStyle/>
                    <a:p>
                      <a:pPr algn="l"/>
                      <a:r>
                        <a:rPr lang="zh-CN" altLang="en-US" sz="800" dirty="0">
                          <a:ln>
                            <a:noFill/>
                          </a:ln>
                          <a:solidFill>
                            <a:schemeClr val="bg1"/>
                          </a:solidFill>
                          <a:effectLst/>
                        </a:rPr>
                        <a:t>先不过滤数据，后过滤数据</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a:ln>
                            <a:noFill/>
                          </a:ln>
                          <a:solidFill>
                            <a:schemeClr val="bg1"/>
                          </a:solidFill>
                          <a:effectLst/>
                        </a:rPr>
                        <a:t>产生大量无用的数据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593262521"/>
                  </a:ext>
                </a:extLst>
              </a:tr>
              <a:tr h="581563">
                <a:tc vMerge="1">
                  <a:txBody>
                    <a:bodyPr/>
                    <a:lstStyle/>
                    <a:p>
                      <a:endParaRPr lang="zh-CN" altLang="en-US"/>
                    </a:p>
                  </a:txBody>
                  <a:tcPr/>
                </a:tc>
                <a:tc>
                  <a:txBody>
                    <a:bodyPr/>
                    <a:lstStyle/>
                    <a:p>
                      <a:pPr algn="l"/>
                      <a:r>
                        <a:rPr lang="zh-CN" altLang="en-US" sz="800" kern="1200" dirty="0">
                          <a:ln>
                            <a:noFill/>
                          </a:ln>
                          <a:solidFill>
                            <a:schemeClr val="bg1"/>
                          </a:solidFill>
                          <a:effectLst/>
                          <a:latin typeface="+mn-lt"/>
                          <a:ea typeface="+mn-ea"/>
                          <a:cs typeface="+mn-cs"/>
                        </a:rPr>
                        <a:t>关联查询</a:t>
                      </a:r>
                    </a:p>
                  </a:txBody>
                  <a:tcPr marL="123825" marR="123825" marT="95250" marB="95250" anchor="ctr">
                    <a:solidFill>
                      <a:schemeClr val="tx1"/>
                    </a:solidFill>
                  </a:tcPr>
                </a:tc>
                <a:tc>
                  <a:txBody>
                    <a:bodyPr/>
                    <a:lstStyle/>
                    <a:p>
                      <a:pPr algn="l"/>
                      <a:r>
                        <a:rPr lang="zh-CN" altLang="en-US" sz="800" dirty="0">
                          <a:ln>
                            <a:noFill/>
                          </a:ln>
                          <a:solidFill>
                            <a:schemeClr val="bg1"/>
                          </a:solidFill>
                          <a:effectLst/>
                        </a:rPr>
                        <a:t>多表进行关联查询，先过滤掉小部分数据，在过滤大部分数据</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大量关联操作</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452540602"/>
                  </a:ext>
                </a:extLst>
              </a:tr>
              <a:tr h="406565">
                <a:tc vMerge="1">
                  <a:txBody>
                    <a:bodyPr/>
                    <a:lstStyle/>
                    <a:p>
                      <a:endParaRPr lang="zh-CN" altLang="en-US"/>
                    </a:p>
                  </a:txBody>
                  <a:tcPr/>
                </a:tc>
                <a:tc>
                  <a:txBody>
                    <a:bodyPr/>
                    <a:lstStyle/>
                    <a:p>
                      <a:pPr algn="l"/>
                      <a:r>
                        <a:rPr lang="zh-CN" altLang="en-US" sz="800" kern="1200" dirty="0">
                          <a:ln>
                            <a:noFill/>
                          </a:ln>
                          <a:solidFill>
                            <a:schemeClr val="bg1"/>
                          </a:solidFill>
                          <a:effectLst/>
                          <a:latin typeface="+mn-lt"/>
                          <a:ea typeface="+mn-ea"/>
                          <a:cs typeface="+mn-cs"/>
                        </a:rPr>
                        <a:t>大数据量插入</a:t>
                      </a:r>
                    </a:p>
                  </a:txBody>
                  <a:tcPr marL="123825" marR="123825" marT="95250" marB="95250" anchor="ctr">
                    <a:solidFill>
                      <a:schemeClr val="tx1"/>
                    </a:solidFill>
                  </a:tcPr>
                </a:tc>
                <a:tc>
                  <a:txBody>
                    <a:bodyPr/>
                    <a:lstStyle/>
                    <a:p>
                      <a:pPr algn="l"/>
                      <a:r>
                        <a:rPr lang="zh-CN" altLang="en-US" sz="800" dirty="0">
                          <a:ln>
                            <a:noFill/>
                          </a:ln>
                          <a:solidFill>
                            <a:schemeClr val="bg1"/>
                          </a:solidFill>
                          <a:effectLst/>
                        </a:rPr>
                        <a:t>一次次插入</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产生大量日志，消耗资源</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079551656"/>
                  </a:ext>
                </a:extLst>
              </a:tr>
              <a:tr h="581563">
                <a:tc rowSpan="5">
                  <a:txBody>
                    <a:bodyPr/>
                    <a:lstStyle/>
                    <a:p>
                      <a:pPr algn="l"/>
                      <a:r>
                        <a:rPr lang="zh-CN" altLang="en-US" sz="800" dirty="0">
                          <a:ln>
                            <a:noFill/>
                          </a:ln>
                          <a:solidFill>
                            <a:schemeClr val="bg1"/>
                          </a:solidFill>
                          <a:effectLst/>
                        </a:rPr>
                        <a:t>锁</a:t>
                      </a:r>
                    </a:p>
                  </a:txBody>
                  <a:tcPr marL="123825" marR="123825" marT="95250" marB="95250" anchor="ctr">
                    <a:lnT w="9525" cap="flat" cmpd="sng" algn="ctr">
                      <a:solidFill>
                        <a:srgbClr val="DFDFDF"/>
                      </a:solidFill>
                      <a:prstDash val="solid"/>
                      <a:round/>
                      <a:headEnd type="none" w="med" len="med"/>
                      <a:tailEnd type="none" w="med" len="med"/>
                    </a:lnT>
                    <a:solidFill>
                      <a:schemeClr val="tx1"/>
                    </a:solidFill>
                  </a:tcPr>
                </a:tc>
                <a:tc>
                  <a:txBody>
                    <a:bodyPr/>
                    <a:lstStyle/>
                    <a:p>
                      <a:pPr algn="l"/>
                      <a:r>
                        <a:rPr lang="zh-CN" altLang="en-US" sz="800" kern="1200" dirty="0">
                          <a:ln>
                            <a:noFill/>
                          </a:ln>
                          <a:solidFill>
                            <a:schemeClr val="bg1"/>
                          </a:solidFill>
                          <a:effectLst/>
                          <a:latin typeface="+mn-lt"/>
                          <a:ea typeface="+mn-ea"/>
                          <a:cs typeface="+mn-cs"/>
                        </a:rPr>
                        <a:t>锁等待</a:t>
                      </a:r>
                    </a:p>
                  </a:txBody>
                  <a:tcPr marL="123825" marR="123825" marT="95250" marB="95250" anchor="ctr">
                    <a:solidFill>
                      <a:schemeClr val="tx1"/>
                    </a:solidFill>
                  </a:tcPr>
                </a:tc>
                <a:tc>
                  <a:txBody>
                    <a:bodyPr/>
                    <a:lstStyle/>
                    <a:p>
                      <a:pPr algn="l"/>
                      <a:r>
                        <a:rPr lang="en" sz="800" dirty="0">
                          <a:ln>
                            <a:noFill/>
                          </a:ln>
                          <a:solidFill>
                            <a:schemeClr val="bg1"/>
                          </a:solidFill>
                          <a:effectLst/>
                        </a:rPr>
                        <a:t>update account set </a:t>
                      </a:r>
                      <a:r>
                        <a:rPr lang="en" sz="800" dirty="0" err="1">
                          <a:ln>
                            <a:noFill/>
                          </a:ln>
                          <a:solidFill>
                            <a:schemeClr val="bg1"/>
                          </a:solidFill>
                          <a:effectLst/>
                        </a:rPr>
                        <a:t>banlance</a:t>
                      </a:r>
                      <a:r>
                        <a:rPr lang="en" sz="800" dirty="0">
                          <a:ln>
                            <a:noFill/>
                          </a:ln>
                          <a:solidFill>
                            <a:schemeClr val="bg1"/>
                          </a:solidFill>
                          <a:effectLst/>
                        </a:rPr>
                        <a:t>=100 where id=10</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产生表级锁，将会锁住整个表</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50999298"/>
                  </a:ext>
                </a:extLst>
              </a:tr>
              <a:tr h="520689">
                <a:tc vMerge="1">
                  <a:txBody>
                    <a:bodyPr/>
                    <a:lstStyle/>
                    <a:p>
                      <a:endParaRPr lang="zh-CN" altLang="en-US"/>
                    </a:p>
                  </a:txBody>
                  <a:tcPr/>
                </a:tc>
                <a:tc>
                  <a:txBody>
                    <a:bodyPr/>
                    <a:lstStyle/>
                    <a:p>
                      <a:pPr algn="l"/>
                      <a:r>
                        <a:rPr lang="zh-CN" altLang="en-US" sz="800" kern="1200" dirty="0">
                          <a:ln>
                            <a:noFill/>
                          </a:ln>
                          <a:solidFill>
                            <a:schemeClr val="bg1"/>
                          </a:solidFill>
                          <a:effectLst/>
                          <a:latin typeface="+mn-lt"/>
                          <a:ea typeface="+mn-ea"/>
                          <a:cs typeface="+mn-cs"/>
                        </a:rPr>
                        <a:t>死锁</a:t>
                      </a:r>
                    </a:p>
                  </a:txBody>
                  <a:tcPr marL="123825" marR="123825" marT="95250" marB="95250" anchor="ctr">
                    <a:solidFill>
                      <a:schemeClr val="tx1"/>
                    </a:solidFill>
                  </a:tcPr>
                </a:tc>
                <a:tc>
                  <a:txBody>
                    <a:bodyPr/>
                    <a:lstStyle/>
                    <a:p>
                      <a:pPr algn="l"/>
                      <a:r>
                        <a:rPr lang="en" sz="800" dirty="0" err="1">
                          <a:ln>
                            <a:noFill/>
                          </a:ln>
                          <a:solidFill>
                            <a:schemeClr val="bg1"/>
                          </a:solidFill>
                          <a:effectLst/>
                        </a:rPr>
                        <a:t>A:update</a:t>
                      </a:r>
                      <a:r>
                        <a:rPr lang="en" sz="800" dirty="0">
                          <a:ln>
                            <a:noFill/>
                          </a:ln>
                          <a:solidFill>
                            <a:schemeClr val="bg1"/>
                          </a:solidFill>
                          <a:effectLst/>
                        </a:rPr>
                        <a:t> </a:t>
                      </a:r>
                      <a:r>
                        <a:rPr lang="en" sz="800" dirty="0" err="1">
                          <a:ln>
                            <a:noFill/>
                          </a:ln>
                          <a:solidFill>
                            <a:schemeClr val="bg1"/>
                          </a:solidFill>
                          <a:effectLst/>
                        </a:rPr>
                        <a:t>a;update</a:t>
                      </a:r>
                      <a:r>
                        <a:rPr lang="en" sz="800" dirty="0">
                          <a:ln>
                            <a:noFill/>
                          </a:ln>
                          <a:solidFill>
                            <a:schemeClr val="bg1"/>
                          </a:solidFill>
                          <a:effectLst/>
                        </a:rPr>
                        <a:t> </a:t>
                      </a:r>
                      <a:r>
                        <a:rPr lang="en" sz="800" dirty="0" err="1">
                          <a:ln>
                            <a:noFill/>
                          </a:ln>
                          <a:solidFill>
                            <a:schemeClr val="bg1"/>
                          </a:solidFill>
                          <a:effectLst/>
                        </a:rPr>
                        <a:t>b;B:update</a:t>
                      </a:r>
                      <a:r>
                        <a:rPr lang="en" sz="800" dirty="0">
                          <a:ln>
                            <a:noFill/>
                          </a:ln>
                          <a:solidFill>
                            <a:schemeClr val="bg1"/>
                          </a:solidFill>
                          <a:effectLst/>
                        </a:rPr>
                        <a:t> </a:t>
                      </a:r>
                      <a:r>
                        <a:rPr lang="en" sz="800" dirty="0" err="1">
                          <a:ln>
                            <a:noFill/>
                          </a:ln>
                          <a:solidFill>
                            <a:schemeClr val="bg1"/>
                          </a:solidFill>
                          <a:effectLst/>
                        </a:rPr>
                        <a:t>b;update</a:t>
                      </a:r>
                      <a:r>
                        <a:rPr lang="en" sz="800" dirty="0">
                          <a:ln>
                            <a:noFill/>
                          </a:ln>
                          <a:solidFill>
                            <a:schemeClr val="bg1"/>
                          </a:solidFill>
                          <a:effectLst/>
                        </a:rPr>
                        <a:t> a;</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将会产生死锁</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54534166"/>
                  </a:ext>
                </a:extLst>
              </a:tr>
              <a:tr h="520689">
                <a:tc vMerge="1">
                  <a:txBody>
                    <a:bodyPr/>
                    <a:lstStyle/>
                    <a:p>
                      <a:endParaRPr lang="zh-CN" altLang="en-US"/>
                    </a:p>
                  </a:txBody>
                  <a:tcPr/>
                </a:tc>
                <a:tc>
                  <a:txBody>
                    <a:bodyPr/>
                    <a:lstStyle/>
                    <a:p>
                      <a:pPr algn="l"/>
                      <a:r>
                        <a:rPr lang="zh-CN" altLang="en-US" sz="800" kern="1200" dirty="0">
                          <a:ln>
                            <a:noFill/>
                          </a:ln>
                          <a:solidFill>
                            <a:schemeClr val="bg1"/>
                          </a:solidFill>
                          <a:effectLst/>
                          <a:latin typeface="+mn-lt"/>
                          <a:ea typeface="+mn-ea"/>
                          <a:cs typeface="+mn-cs"/>
                        </a:rPr>
                        <a:t>游标</a:t>
                      </a:r>
                    </a:p>
                  </a:txBody>
                  <a:tcPr marL="123825" marR="123825" marT="95250" marB="95250" anchor="ctr">
                    <a:solidFill>
                      <a:schemeClr val="tx1"/>
                    </a:solidFill>
                  </a:tcPr>
                </a:tc>
                <a:tc>
                  <a:txBody>
                    <a:bodyPr/>
                    <a:lstStyle/>
                    <a:p>
                      <a:pPr algn="l"/>
                      <a:r>
                        <a:rPr lang="en" sz="800" dirty="0">
                          <a:ln>
                            <a:noFill/>
                          </a:ln>
                          <a:solidFill>
                            <a:schemeClr val="bg1"/>
                          </a:solidFill>
                          <a:effectLst/>
                        </a:rPr>
                        <a:t>Cursor Open </a:t>
                      </a:r>
                      <a:r>
                        <a:rPr lang="en" sz="800" dirty="0" err="1">
                          <a:ln>
                            <a:noFill/>
                          </a:ln>
                          <a:solidFill>
                            <a:schemeClr val="bg1"/>
                          </a:solidFill>
                          <a:effectLst/>
                        </a:rPr>
                        <a:t>cursor,fetch;close</a:t>
                      </a:r>
                      <a:r>
                        <a:rPr lang="en" sz="800" dirty="0">
                          <a:ln>
                            <a:noFill/>
                          </a:ln>
                          <a:solidFill>
                            <a:schemeClr val="bg1"/>
                          </a:solidFill>
                          <a:effectLst/>
                        </a:rPr>
                        <a:t> cursor</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性能很低</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611144261"/>
                  </a:ext>
                </a:extLst>
              </a:tr>
              <a:tr h="406565">
                <a:tc vMerge="1">
                  <a:txBody>
                    <a:bodyPr/>
                    <a:lstStyle/>
                    <a:p>
                      <a:endParaRPr lang="zh-CN" altLang="en-US"/>
                    </a:p>
                  </a:txBody>
                  <a:tcPr/>
                </a:tc>
                <a:tc>
                  <a:txBody>
                    <a:bodyPr/>
                    <a:lstStyle/>
                    <a:p>
                      <a:pPr algn="l"/>
                      <a:r>
                        <a:rPr lang="zh-CN" altLang="en-US" sz="800" kern="1200" dirty="0">
                          <a:ln>
                            <a:noFill/>
                          </a:ln>
                          <a:solidFill>
                            <a:schemeClr val="bg1"/>
                          </a:solidFill>
                          <a:effectLst/>
                          <a:latin typeface="+mn-lt"/>
                          <a:ea typeface="+mn-ea"/>
                          <a:cs typeface="+mn-cs"/>
                        </a:rPr>
                        <a:t>临时表</a:t>
                      </a:r>
                    </a:p>
                  </a:txBody>
                  <a:tcPr marL="123825" marR="123825" marT="95250" marB="95250" anchor="ctr">
                    <a:solidFill>
                      <a:schemeClr val="tx1"/>
                    </a:solidFill>
                  </a:tcPr>
                </a:tc>
                <a:tc>
                  <a:txBody>
                    <a:bodyPr/>
                    <a:lstStyle/>
                    <a:p>
                      <a:pPr algn="l"/>
                      <a:r>
                        <a:rPr lang="en" sz="800" dirty="0">
                          <a:ln>
                            <a:noFill/>
                          </a:ln>
                          <a:solidFill>
                            <a:schemeClr val="bg1"/>
                          </a:solidFill>
                          <a:effectLst/>
                        </a:rPr>
                        <a:t>create </a:t>
                      </a:r>
                      <a:r>
                        <a:rPr lang="en" sz="800" dirty="0" err="1">
                          <a:ln>
                            <a:noFill/>
                          </a:ln>
                          <a:solidFill>
                            <a:schemeClr val="bg1"/>
                          </a:solidFill>
                          <a:effectLst/>
                        </a:rPr>
                        <a:t>tmp</a:t>
                      </a:r>
                      <a:r>
                        <a:rPr lang="en" sz="800" dirty="0">
                          <a:ln>
                            <a:noFill/>
                          </a:ln>
                          <a:solidFill>
                            <a:schemeClr val="bg1"/>
                          </a:solidFill>
                          <a:effectLst/>
                        </a:rPr>
                        <a:t> table</a:t>
                      </a:r>
                      <a:r>
                        <a:rPr lang="zh-CN" altLang="en-US" sz="800" dirty="0">
                          <a:ln>
                            <a:noFill/>
                          </a:ln>
                          <a:solidFill>
                            <a:schemeClr val="bg1"/>
                          </a:solidFill>
                          <a:effectLst/>
                        </a:rPr>
                        <a:t>创建临时表</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产生大量日志</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81328105"/>
                  </a:ext>
                </a:extLst>
              </a:tr>
              <a:tr h="430398">
                <a:tc vMerge="1">
                  <a:txBody>
                    <a:bodyPr/>
                    <a:lstStyle/>
                    <a:p>
                      <a:endParaRPr lang="zh-CN" altLang="en-US"/>
                    </a:p>
                  </a:txBody>
                  <a:tcPr/>
                </a:tc>
                <a:tc>
                  <a:txBody>
                    <a:bodyPr/>
                    <a:lstStyle/>
                    <a:p>
                      <a:pPr algn="l"/>
                      <a:r>
                        <a:rPr lang="en" sz="800" dirty="0">
                          <a:ln>
                            <a:noFill/>
                          </a:ln>
                          <a:solidFill>
                            <a:schemeClr val="bg1"/>
                          </a:solidFill>
                          <a:effectLst/>
                        </a:rPr>
                        <a:t>drop table</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B w="9525" cap="flat" cmpd="sng" algn="ctr">
                      <a:solidFill>
                        <a:srgbClr val="DFDFDF"/>
                      </a:solidFill>
                      <a:prstDash val="solid"/>
                      <a:round/>
                      <a:headEnd type="none" w="med" len="med"/>
                      <a:tailEnd type="none" w="med" len="med"/>
                    </a:lnB>
                    <a:solidFill>
                      <a:schemeClr val="tx1"/>
                    </a:solidFill>
                  </a:tcPr>
                </a:tc>
                <a:tc>
                  <a:txBody>
                    <a:bodyPr/>
                    <a:lstStyle/>
                    <a:p>
                      <a:pPr algn="l"/>
                      <a:r>
                        <a:rPr lang="zh-CN" altLang="en-US" sz="800" dirty="0">
                          <a:ln>
                            <a:noFill/>
                          </a:ln>
                          <a:solidFill>
                            <a:schemeClr val="bg1"/>
                          </a:solidFill>
                          <a:effectLst/>
                        </a:rPr>
                        <a:t>删除临时表</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需要显示删除，避免系统表长时间锁定</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535558866"/>
                  </a:ext>
                </a:extLst>
              </a:tr>
              <a:tr h="292442">
                <a:tc rowSpan="3">
                  <a:txBody>
                    <a:bodyPr/>
                    <a:lstStyle/>
                    <a:p>
                      <a:pPr algn="l"/>
                      <a:r>
                        <a:rPr lang="zh-CN" altLang="en-US" sz="800">
                          <a:ln>
                            <a:noFill/>
                          </a:ln>
                          <a:solidFill>
                            <a:schemeClr val="bg1"/>
                          </a:solidFill>
                          <a:effectLst/>
                        </a:rPr>
                        <a:t>数据量</a:t>
                      </a:r>
                    </a:p>
                  </a:txBody>
                  <a:tcPr marL="123825" marR="123825" marT="95250" marB="95250" anchor="ctr">
                    <a:solidFill>
                      <a:schemeClr val="tx1"/>
                    </a:solidFill>
                  </a:tcPr>
                </a:tc>
                <a:tc rowSpan="2">
                  <a:txBody>
                    <a:bodyPr/>
                    <a:lstStyle/>
                    <a:p>
                      <a:pPr algn="l"/>
                      <a:r>
                        <a:rPr lang="zh-CN" altLang="en-US" sz="800" dirty="0">
                          <a:ln>
                            <a:noFill/>
                          </a:ln>
                          <a:solidFill>
                            <a:schemeClr val="bg1"/>
                          </a:solidFill>
                          <a:effectLst/>
                        </a:rPr>
                        <a:t>所有数据量</a:t>
                      </a:r>
                    </a:p>
                  </a:txBody>
                  <a:tcPr marL="123825" marR="123825" marT="95250" marB="95250" anchor="ctr">
                    <a:lnT w="9525" cap="flat" cmpd="sng" algn="ctr">
                      <a:solidFill>
                        <a:srgbClr val="DFDFDF"/>
                      </a:solidFill>
                      <a:prstDash val="solid"/>
                      <a:round/>
                      <a:headEnd type="none" w="med" len="med"/>
                      <a:tailEnd type="none" w="med" len="med"/>
                    </a:lnT>
                    <a:solidFill>
                      <a:schemeClr val="tx1"/>
                    </a:solidFill>
                  </a:tcPr>
                </a:tc>
                <a:tc>
                  <a:txBody>
                    <a:bodyPr/>
                    <a:lstStyle/>
                    <a:p>
                      <a:pPr algn="l"/>
                      <a:r>
                        <a:rPr lang="en" sz="800" dirty="0">
                          <a:ln>
                            <a:noFill/>
                          </a:ln>
                          <a:solidFill>
                            <a:schemeClr val="bg1"/>
                          </a:solidFill>
                          <a:effectLst/>
                        </a:rPr>
                        <a:t>select *</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很多列产生大量数据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287574628"/>
                  </a:ext>
                </a:extLst>
              </a:tr>
              <a:tr h="406565">
                <a:tc vMerge="1">
                  <a:txBody>
                    <a:bodyPr/>
                    <a:lstStyle/>
                    <a:p>
                      <a:endParaRPr lang="zh-CN" altLang="en-US"/>
                    </a:p>
                  </a:txBody>
                  <a:tcPr/>
                </a:tc>
                <a:tc vMerge="1">
                  <a:txBody>
                    <a:bodyPr/>
                    <a:lstStyle/>
                    <a:p>
                      <a:endParaRPr lang="zh-CN" altLang="en-US"/>
                    </a:p>
                  </a:txBody>
                  <a:tcPr/>
                </a:tc>
                <a:tc>
                  <a:txBody>
                    <a:bodyPr/>
                    <a:lstStyle/>
                    <a:p>
                      <a:pPr algn="l"/>
                      <a:r>
                        <a:rPr lang="en" sz="800" dirty="0">
                          <a:ln>
                            <a:noFill/>
                          </a:ln>
                          <a:solidFill>
                            <a:schemeClr val="bg1"/>
                          </a:solidFill>
                          <a:effectLst/>
                        </a:rPr>
                        <a:t>select </a:t>
                      </a:r>
                      <a:r>
                        <a:rPr lang="en" sz="800" dirty="0" err="1">
                          <a:ln>
                            <a:noFill/>
                          </a:ln>
                          <a:solidFill>
                            <a:schemeClr val="bg1"/>
                          </a:solidFill>
                          <a:effectLst/>
                        </a:rPr>
                        <a:t>id,name</a:t>
                      </a:r>
                      <a:endParaRPr lang="en" sz="800" dirty="0">
                        <a:ln>
                          <a:noFill/>
                        </a:ln>
                        <a:solidFill>
                          <a:schemeClr val="bg1"/>
                        </a:solidFill>
                        <a:effectLst/>
                      </a:endParaRP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表中有几百万行，产生大量数据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56996297"/>
                  </a:ext>
                </a:extLst>
              </a:tr>
              <a:tr h="406565">
                <a:tc vMerge="1">
                  <a:txBody>
                    <a:bodyPr/>
                    <a:lstStyle/>
                    <a:p>
                      <a:endParaRPr lang="zh-CN" altLang="en-US"/>
                    </a:p>
                  </a:txBody>
                  <a:tcPr/>
                </a:tc>
                <a:tc>
                  <a:txBody>
                    <a:bodyPr/>
                    <a:lstStyle/>
                    <a:p>
                      <a:pPr algn="l"/>
                      <a:r>
                        <a:rPr lang="zh-CN" altLang="en-US" sz="800" dirty="0">
                          <a:ln>
                            <a:noFill/>
                          </a:ln>
                          <a:solidFill>
                            <a:schemeClr val="bg1"/>
                          </a:solidFill>
                          <a:effectLst/>
                        </a:rPr>
                        <a:t>嵌套查询</a:t>
                      </a:r>
                    </a:p>
                  </a:txBody>
                  <a:tcPr marL="123825" marR="123825" marT="95250" marB="95250" anchor="ctr">
                    <a:solidFill>
                      <a:schemeClr val="tx1"/>
                    </a:solidFill>
                  </a:tcPr>
                </a:tc>
                <a:tc>
                  <a:txBody>
                    <a:bodyPr/>
                    <a:lstStyle/>
                    <a:p>
                      <a:pPr algn="l"/>
                      <a:r>
                        <a:rPr lang="zh-CN" altLang="en-US" sz="800" dirty="0">
                          <a:ln>
                            <a:noFill/>
                          </a:ln>
                          <a:solidFill>
                            <a:schemeClr val="bg1"/>
                          </a:solidFill>
                          <a:effectLst/>
                        </a:rPr>
                        <a:t>先不过滤数据，后过滤数据</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algn="l"/>
                      <a:r>
                        <a:rPr lang="zh-CN" altLang="en-US" sz="800" dirty="0">
                          <a:ln>
                            <a:noFill/>
                          </a:ln>
                          <a:solidFill>
                            <a:schemeClr val="bg1"/>
                          </a:solidFill>
                          <a:effectLst/>
                        </a:rPr>
                        <a:t>产生大量无用的数据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7373430"/>
                  </a:ext>
                </a:extLst>
              </a:tr>
            </a:tbl>
          </a:graphicData>
        </a:graphic>
      </p:graphicFrame>
    </p:spTree>
    <p:extLst>
      <p:ext uri="{BB962C8B-B14F-4D97-AF65-F5344CB8AC3E}">
        <p14:creationId xmlns:p14="http://schemas.microsoft.com/office/powerpoint/2010/main" val="43134640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1CE75BB2-98AB-3241-BCFF-E7E3261E1C20}"/>
              </a:ext>
            </a:extLst>
          </p:cNvPr>
          <p:cNvSpPr>
            <a:spLocks noGrp="1"/>
          </p:cNvSpPr>
          <p:nvPr>
            <p:ph idx="1"/>
          </p:nvPr>
        </p:nvSpPr>
        <p:spPr>
          <a:xfrm>
            <a:off x="685801" y="262392"/>
            <a:ext cx="6311347" cy="4587903"/>
          </a:xfrm>
        </p:spPr>
        <p:txBody>
          <a:bodyPr>
            <a:normAutofit lnSpcReduction="10000"/>
          </a:bodyPr>
          <a:lstStyle/>
          <a:p>
            <a:r>
              <a:rPr lang="zh-CN" altLang="en-US" sz="1900" dirty="0"/>
              <a:t>确定调整目标和解决方案</a:t>
            </a:r>
            <a:endParaRPr lang="en-US" altLang="zh-CN" sz="1900" dirty="0"/>
          </a:p>
          <a:p>
            <a:pPr lvl="1"/>
            <a:r>
              <a:rPr lang="zh-CN" altLang="en-US" dirty="0"/>
              <a:t>高系统吞吐量，缩短响应时间，更好地支持并发。</a:t>
            </a:r>
          </a:p>
          <a:p>
            <a:r>
              <a:rPr lang="zh-CN" altLang="en-US" sz="1900" dirty="0"/>
              <a:t>测试解决方案</a:t>
            </a:r>
            <a:endParaRPr lang="en-US" altLang="zh-CN" sz="1900" dirty="0"/>
          </a:p>
          <a:p>
            <a:pPr lvl="1"/>
            <a:r>
              <a:rPr lang="zh-CN" altLang="en-US" dirty="0"/>
              <a:t>对通过解决方案调优后的系统进行基准测试。（基准测试是指通过设计科学的测试方法、测试工具和测试系统，实现对一类测试对象的某项性能指标进行定量的和可对比的测试）。</a:t>
            </a:r>
          </a:p>
          <a:p>
            <a:r>
              <a:rPr lang="zh-CN" altLang="en-US" sz="1900" dirty="0"/>
              <a:t>分析调优结果</a:t>
            </a:r>
            <a:endParaRPr lang="en-US" altLang="zh-CN" sz="1900" dirty="0"/>
          </a:p>
          <a:p>
            <a:pPr lvl="1"/>
            <a:r>
              <a:rPr lang="zh-CN" altLang="en-US" dirty="0"/>
              <a:t>系统调优是否达到或者超出了预定目标；系统是整体性能得到了改善，还是以系统某部分性能来解决其他问题；调优是否可以结束了。 最后，如果达到了预期目标，调优工作可以先告一段落。</a:t>
            </a:r>
          </a:p>
          <a:p>
            <a:pPr marL="0" indent="0">
              <a:buNone/>
            </a:pPr>
            <a:r>
              <a:rPr lang="en-US" altLang="zh-CN" dirty="0"/>
              <a:t>2</a:t>
            </a:r>
            <a:r>
              <a:rPr lang="zh-CN" altLang="en-US" dirty="0"/>
              <a:t>、</a:t>
            </a:r>
            <a:r>
              <a:rPr lang="zh-CN" altLang="en-US" sz="1900" dirty="0"/>
              <a:t>调优注意事项</a:t>
            </a:r>
            <a:endParaRPr lang="en-US" altLang="zh-CN" sz="1900" dirty="0"/>
          </a:p>
          <a:p>
            <a:r>
              <a:rPr lang="zh-CN" altLang="en-US" dirty="0"/>
              <a:t>在应用系统的设计开发过程中，应始终把性能放在考虑的范围内，将性能测试常态化，日常化的内网的性能测试</a:t>
            </a:r>
            <a:r>
              <a:rPr lang="en-US" altLang="zh-CN" dirty="0"/>
              <a:t>+</a:t>
            </a:r>
            <a:r>
              <a:rPr lang="zh-CN" altLang="en-US" dirty="0"/>
              <a:t>定期的真实环境的业务性能测试，</a:t>
            </a:r>
            <a:r>
              <a:rPr lang="en" altLang="zh-CN" dirty="0"/>
              <a:t>PTS</a:t>
            </a:r>
            <a:r>
              <a:rPr lang="zh-CN" altLang="en-US" dirty="0"/>
              <a:t>都可以支持。</a:t>
            </a:r>
          </a:p>
        </p:txBody>
      </p:sp>
      <p:graphicFrame>
        <p:nvGraphicFramePr>
          <p:cNvPr id="5" name="表格 4">
            <a:extLst>
              <a:ext uri="{FF2B5EF4-FFF2-40B4-BE49-F238E27FC236}">
                <a16:creationId xmlns:a16="http://schemas.microsoft.com/office/drawing/2014/main" id="{397D3E71-82F1-5E45-A38F-15DC6B913BA8}"/>
              </a:ext>
            </a:extLst>
          </p:cNvPr>
          <p:cNvGraphicFramePr>
            <a:graphicFrameLocks noGrp="1"/>
          </p:cNvGraphicFramePr>
          <p:nvPr>
            <p:extLst>
              <p:ext uri="{D42A27DB-BD31-4B8C-83A1-F6EECF244321}">
                <p14:modId xmlns:p14="http://schemas.microsoft.com/office/powerpoint/2010/main" val="3500494664"/>
              </p:ext>
            </p:extLst>
          </p:nvPr>
        </p:nvGraphicFramePr>
        <p:xfrm>
          <a:off x="7220482" y="262393"/>
          <a:ext cx="4801892" cy="4109623"/>
        </p:xfrm>
        <a:graphic>
          <a:graphicData uri="http://schemas.openxmlformats.org/drawingml/2006/table">
            <a:tbl>
              <a:tblPr/>
              <a:tblGrid>
                <a:gridCol w="1200473">
                  <a:extLst>
                    <a:ext uri="{9D8B030D-6E8A-4147-A177-3AD203B41FA5}">
                      <a16:colId xmlns:a16="http://schemas.microsoft.com/office/drawing/2014/main" val="1232939854"/>
                    </a:ext>
                  </a:extLst>
                </a:gridCol>
                <a:gridCol w="1200473">
                  <a:extLst>
                    <a:ext uri="{9D8B030D-6E8A-4147-A177-3AD203B41FA5}">
                      <a16:colId xmlns:a16="http://schemas.microsoft.com/office/drawing/2014/main" val="1713380027"/>
                    </a:ext>
                  </a:extLst>
                </a:gridCol>
                <a:gridCol w="1200473">
                  <a:extLst>
                    <a:ext uri="{9D8B030D-6E8A-4147-A177-3AD203B41FA5}">
                      <a16:colId xmlns:a16="http://schemas.microsoft.com/office/drawing/2014/main" val="3986411626"/>
                    </a:ext>
                  </a:extLst>
                </a:gridCol>
                <a:gridCol w="1200473">
                  <a:extLst>
                    <a:ext uri="{9D8B030D-6E8A-4147-A177-3AD203B41FA5}">
                      <a16:colId xmlns:a16="http://schemas.microsoft.com/office/drawing/2014/main" val="4048328804"/>
                    </a:ext>
                  </a:extLst>
                </a:gridCol>
              </a:tblGrid>
              <a:tr h="292442">
                <a:tc>
                  <a:txBody>
                    <a:bodyPr/>
                    <a:lstStyle/>
                    <a:p>
                      <a:pPr algn="l"/>
                      <a:r>
                        <a:rPr lang="zh-CN" altLang="en-US" sz="800" b="1" i="0">
                          <a:solidFill>
                            <a:schemeClr val="bg1"/>
                          </a:solidFill>
                          <a:effectLst/>
                        </a:rPr>
                        <a:t>类别</a:t>
                      </a:r>
                    </a:p>
                  </a:txBody>
                  <a:tcPr marL="123825" marR="123825" marT="95250" marB="95250" anchor="ctr">
                    <a:lnL>
                      <a:noFill/>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子类</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表达式或描述</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a:noFill/>
                    </a:lnT>
                    <a:lnB w="9525" cap="flat" cmpd="sng" algn="ctr">
                      <a:solidFill>
                        <a:srgbClr val="DFDFDF"/>
                      </a:solidFill>
                      <a:prstDash val="solid"/>
                      <a:round/>
                      <a:headEnd type="none" w="med" len="med"/>
                      <a:tailEnd type="none" w="med" len="med"/>
                    </a:lnB>
                    <a:solidFill>
                      <a:srgbClr val="F2F2F2"/>
                    </a:solidFill>
                  </a:tcPr>
                </a:tc>
                <a:tc>
                  <a:txBody>
                    <a:bodyPr/>
                    <a:lstStyle/>
                    <a:p>
                      <a:pPr algn="l"/>
                      <a:r>
                        <a:rPr lang="zh-CN" altLang="en-US" sz="800" b="1" i="0">
                          <a:solidFill>
                            <a:schemeClr val="bg1"/>
                          </a:solidFill>
                          <a:effectLst/>
                        </a:rPr>
                        <a:t>原因</a:t>
                      </a:r>
                    </a:p>
                  </a:txBody>
                  <a:tcPr marL="123825" marR="123825" marT="95250" marB="95250" anchor="ctr">
                    <a:lnL w="9525" cap="flat" cmpd="sng" algn="ctr">
                      <a:solidFill>
                        <a:srgbClr val="DFDFDF"/>
                      </a:solidFill>
                      <a:prstDash val="solid"/>
                      <a:round/>
                      <a:headEnd type="none" w="med" len="med"/>
                      <a:tailEnd type="none" w="med" len="med"/>
                    </a:lnL>
                    <a:lnR>
                      <a:noFill/>
                    </a:lnR>
                    <a:lnT>
                      <a:noFill/>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52655373"/>
                  </a:ext>
                </a:extLst>
              </a:tr>
              <a:tr h="292442">
                <a:tc>
                  <a:txBody>
                    <a:bodyPr/>
                    <a:lstStyle/>
                    <a:p>
                      <a:pPr algn="l"/>
                      <a:r>
                        <a:rPr lang="zh-CN" altLang="en-US" sz="800" dirty="0">
                          <a:ln>
                            <a:noFill/>
                          </a:ln>
                          <a:solidFill>
                            <a:schemeClr val="bg1"/>
                          </a:solidFill>
                          <a:effectLst/>
                        </a:rPr>
                        <a:t>数据量</a:t>
                      </a:r>
                    </a:p>
                  </a:txBody>
                  <a:tcPr marL="123825" marR="123825" marT="95250" marB="95250" anchor="ctr">
                    <a:lnL>
                      <a:noFill/>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solidFill>
                      <a:schemeClr val="tx1"/>
                    </a:solidFill>
                  </a:tcPr>
                </a:tc>
                <a:tc>
                  <a:txBody>
                    <a:bodyPr/>
                    <a:lstStyle/>
                    <a:p>
                      <a:pPr algn="l"/>
                      <a:r>
                        <a:rPr lang="zh-CN" altLang="en-US" sz="800" dirty="0">
                          <a:ln>
                            <a:noFill/>
                          </a:ln>
                          <a:solidFill>
                            <a:schemeClr val="bg1"/>
                          </a:solidFill>
                          <a:effectLst/>
                        </a:rPr>
                        <a:t>所有数据量</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ln>
                            <a:noFill/>
                          </a:ln>
                          <a:solidFill>
                            <a:schemeClr val="bg1"/>
                          </a:solidFill>
                          <a:effectLst/>
                        </a:rPr>
                        <a:t>select *</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zh-CN" altLang="en-US" sz="800" dirty="0">
                          <a:ln>
                            <a:noFill/>
                          </a:ln>
                          <a:solidFill>
                            <a:schemeClr val="bg1"/>
                          </a:solidFill>
                          <a:effectLst/>
                        </a:rPr>
                        <a:t>很多列产生大量数据</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2872270301"/>
                  </a:ext>
                </a:extLst>
              </a:tr>
              <a:tr h="406565">
                <a:tc rowSpan="6">
                  <a:txBody>
                    <a:bodyPr/>
                    <a:lstStyle/>
                    <a:p>
                      <a:pPr algn="l"/>
                      <a:r>
                        <a:rPr lang="zh-CN" altLang="en-US" sz="800" dirty="0">
                          <a:solidFill>
                            <a:schemeClr val="bg1"/>
                          </a:solidFill>
                          <a:effectLst/>
                        </a:rPr>
                        <a:t>其他</a:t>
                      </a:r>
                    </a:p>
                  </a:txBody>
                  <a:tcPr marL="123825" marR="123825" marT="95250" marB="95250" anchor="ctr">
                    <a:solidFill>
                      <a:schemeClr val="tx1"/>
                    </a:solidFill>
                  </a:tcPr>
                </a:tc>
                <a:tc>
                  <a:txBody>
                    <a:bodyPr/>
                    <a:lstStyle/>
                    <a:p>
                      <a:pPr algn="l"/>
                      <a:r>
                        <a:rPr lang="en" sz="800" dirty="0">
                          <a:solidFill>
                            <a:schemeClr val="bg1"/>
                          </a:solidFill>
                          <a:effectLst/>
                        </a:rPr>
                        <a:t>exist</a:t>
                      </a:r>
                      <a:r>
                        <a:rPr lang="zh-CN" altLang="en-US" sz="800" dirty="0">
                          <a:solidFill>
                            <a:schemeClr val="bg1"/>
                          </a:solidFill>
                          <a:effectLst/>
                        </a:rPr>
                        <a:t>代替</a:t>
                      </a:r>
                      <a:r>
                        <a:rPr lang="en" sz="800" dirty="0">
                          <a:solidFill>
                            <a:schemeClr val="bg1"/>
                          </a:solidFill>
                          <a:effectLst/>
                        </a:rPr>
                        <a:t>IN</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solidFill>
                            <a:schemeClr val="bg1"/>
                          </a:solidFill>
                          <a:effectLst/>
                        </a:rPr>
                        <a:t>select num from a where num in(select num from b)</a:t>
                      </a:r>
                    </a:p>
                  </a:txBody>
                  <a:tcPr marL="123825" marR="123825" marT="95250" marB="95250"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solidFill>
                            <a:schemeClr val="bg1"/>
                          </a:solidFill>
                          <a:effectLst/>
                        </a:rPr>
                        <a:t>in</a:t>
                      </a:r>
                      <a:r>
                        <a:rPr lang="zh-CN" altLang="en-US" sz="800">
                          <a:solidFill>
                            <a:schemeClr val="bg1"/>
                          </a:solidFill>
                          <a:effectLst/>
                        </a:rPr>
                        <a:t>会逐个判断，</a:t>
                      </a:r>
                      <a:r>
                        <a:rPr lang="en" sz="800">
                          <a:solidFill>
                            <a:schemeClr val="bg1"/>
                          </a:solidFill>
                          <a:effectLst/>
                        </a:rPr>
                        <a:t>exist</a:t>
                      </a:r>
                      <a:r>
                        <a:rPr lang="zh-CN" altLang="en-US" sz="800">
                          <a:solidFill>
                            <a:schemeClr val="bg1"/>
                          </a:solidFill>
                          <a:effectLst/>
                        </a:rPr>
                        <a:t>有一条就结束</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108183999"/>
                  </a:ext>
                </a:extLst>
              </a:tr>
              <a:tr h="406565">
                <a:tc vMerge="1">
                  <a:txBody>
                    <a:bodyPr/>
                    <a:lstStyle/>
                    <a:p>
                      <a:endParaRPr lang="zh-CN" altLang="en-US"/>
                    </a:p>
                  </a:txBody>
                  <a:tcPr/>
                </a:tc>
                <a:tc>
                  <a:txBody>
                    <a:bodyPr/>
                    <a:lstStyle/>
                    <a:p>
                      <a:pPr algn="l"/>
                      <a:r>
                        <a:rPr lang="en" sz="800">
                          <a:solidFill>
                            <a:schemeClr val="bg1"/>
                          </a:solidFill>
                          <a:effectLst/>
                        </a:rPr>
                        <a:t>exist</a:t>
                      </a:r>
                      <a:r>
                        <a:rPr lang="zh-CN" altLang="en-US" sz="800">
                          <a:solidFill>
                            <a:schemeClr val="bg1"/>
                          </a:solidFill>
                          <a:effectLst/>
                        </a:rPr>
                        <a:t>代替</a:t>
                      </a:r>
                      <a:r>
                        <a:rPr lang="en" sz="800">
                          <a:solidFill>
                            <a:schemeClr val="bg1"/>
                          </a:solidFill>
                          <a:effectLst/>
                        </a:rPr>
                        <a:t>select count(*)</a:t>
                      </a:r>
                    </a:p>
                  </a:txBody>
                  <a:tcPr marL="123825" marR="123825" marT="95250" marB="95250" anchor="ctr">
                    <a:lnT w="9525" cap="flat" cmpd="sng" algn="ctr">
                      <a:solidFill>
                        <a:srgbClr val="DFDFDF"/>
                      </a:solidFill>
                      <a:prstDash val="solid"/>
                      <a:round/>
                      <a:headEnd type="none" w="med" len="med"/>
                      <a:tailEnd type="none" w="med" len="med"/>
                    </a:lnT>
                    <a:solidFill>
                      <a:schemeClr val="tx1"/>
                    </a:solidFill>
                  </a:tcPr>
                </a:tc>
                <a:tc>
                  <a:txBody>
                    <a:bodyPr/>
                    <a:lstStyle/>
                    <a:p>
                      <a:pPr algn="l"/>
                      <a:r>
                        <a:rPr lang="zh-CN" altLang="en-US" sz="800">
                          <a:solidFill>
                            <a:schemeClr val="bg1"/>
                          </a:solidFill>
                          <a:effectLst/>
                        </a:rPr>
                        <a:t>判断记录是否存在</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solidFill>
                            <a:schemeClr val="bg1"/>
                          </a:solidFill>
                          <a:effectLst/>
                        </a:rPr>
                        <a:t>count(*) </a:t>
                      </a:r>
                      <a:r>
                        <a:rPr lang="zh-CN" altLang="en-US" sz="800">
                          <a:solidFill>
                            <a:schemeClr val="bg1"/>
                          </a:solidFill>
                          <a:effectLst/>
                        </a:rPr>
                        <a:t>将累加计算，</a:t>
                      </a:r>
                      <a:r>
                        <a:rPr lang="en" sz="800">
                          <a:solidFill>
                            <a:schemeClr val="bg1"/>
                          </a:solidFill>
                          <a:effectLst/>
                        </a:rPr>
                        <a:t>exist</a:t>
                      </a:r>
                      <a:r>
                        <a:rPr lang="zh-CN" altLang="en-US" sz="800">
                          <a:solidFill>
                            <a:schemeClr val="bg1"/>
                          </a:solidFill>
                          <a:effectLst/>
                        </a:rPr>
                        <a:t>有就结束</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2593262521"/>
                  </a:ext>
                </a:extLst>
              </a:tr>
              <a:tr h="581563">
                <a:tc vMerge="1">
                  <a:txBody>
                    <a:bodyPr/>
                    <a:lstStyle/>
                    <a:p>
                      <a:endParaRPr lang="zh-CN" altLang="en-US"/>
                    </a:p>
                  </a:txBody>
                  <a:tcPr/>
                </a:tc>
                <a:tc>
                  <a:txBody>
                    <a:bodyPr/>
                    <a:lstStyle/>
                    <a:p>
                      <a:pPr algn="l"/>
                      <a:r>
                        <a:rPr lang="en" sz="800">
                          <a:solidFill>
                            <a:schemeClr val="bg1"/>
                          </a:solidFill>
                          <a:effectLst/>
                        </a:rPr>
                        <a:t>between</a:t>
                      </a:r>
                      <a:r>
                        <a:rPr lang="zh-CN" altLang="en-US" sz="800">
                          <a:solidFill>
                            <a:schemeClr val="bg1"/>
                          </a:solidFill>
                          <a:effectLst/>
                        </a:rPr>
                        <a:t>代替</a:t>
                      </a:r>
                      <a:r>
                        <a:rPr lang="en" sz="800">
                          <a:solidFill>
                            <a:schemeClr val="bg1"/>
                          </a:solidFill>
                          <a:effectLst/>
                        </a:rPr>
                        <a:t>IN</a:t>
                      </a:r>
                    </a:p>
                  </a:txBody>
                  <a:tcPr marL="123825" marR="123825" marT="95250" marB="95250" anchor="ctr">
                    <a:solidFill>
                      <a:schemeClr val="tx1"/>
                    </a:solidFill>
                  </a:tcPr>
                </a:tc>
                <a:tc>
                  <a:txBody>
                    <a:bodyPr/>
                    <a:lstStyle/>
                    <a:p>
                      <a:pPr algn="l"/>
                      <a:r>
                        <a:rPr lang="en" sz="800">
                          <a:solidFill>
                            <a:schemeClr val="bg1"/>
                          </a:solidFill>
                          <a:effectLst/>
                        </a:rPr>
                        <a:t>ID in(1,2,3)</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solidFill>
                            <a:schemeClr val="bg1"/>
                          </a:solidFill>
                          <a:effectLst/>
                        </a:rPr>
                        <a:t>IN</a:t>
                      </a:r>
                      <a:r>
                        <a:rPr lang="zh-CN" altLang="en-US" sz="800">
                          <a:solidFill>
                            <a:schemeClr val="bg1"/>
                          </a:solidFill>
                          <a:effectLst/>
                        </a:rPr>
                        <a:t>逐个判断，</a:t>
                      </a:r>
                      <a:r>
                        <a:rPr lang="en" sz="800">
                          <a:solidFill>
                            <a:schemeClr val="bg1"/>
                          </a:solidFill>
                          <a:effectLst/>
                        </a:rPr>
                        <a:t>between</a:t>
                      </a:r>
                      <a:r>
                        <a:rPr lang="zh-CN" altLang="en-US" sz="800">
                          <a:solidFill>
                            <a:schemeClr val="bg1"/>
                          </a:solidFill>
                          <a:effectLst/>
                        </a:rPr>
                        <a:t>是范围判断</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2452540602"/>
                  </a:ext>
                </a:extLst>
              </a:tr>
              <a:tr h="406565">
                <a:tc vMerge="1">
                  <a:txBody>
                    <a:bodyPr/>
                    <a:lstStyle/>
                    <a:p>
                      <a:endParaRPr lang="zh-CN" altLang="en-US"/>
                    </a:p>
                  </a:txBody>
                  <a:tcPr/>
                </a:tc>
                <a:tc>
                  <a:txBody>
                    <a:bodyPr/>
                    <a:lstStyle/>
                    <a:p>
                      <a:pPr algn="l"/>
                      <a:r>
                        <a:rPr lang="en" sz="800" dirty="0">
                          <a:solidFill>
                            <a:schemeClr val="bg1"/>
                          </a:solidFill>
                          <a:effectLst/>
                        </a:rPr>
                        <a:t>left outer join</a:t>
                      </a:r>
                      <a:r>
                        <a:rPr lang="zh-CN" altLang="en-US" sz="800" dirty="0">
                          <a:solidFill>
                            <a:schemeClr val="bg1"/>
                          </a:solidFill>
                          <a:effectLst/>
                        </a:rPr>
                        <a:t>代替</a:t>
                      </a:r>
                      <a:r>
                        <a:rPr lang="en" sz="800" dirty="0">
                          <a:solidFill>
                            <a:schemeClr val="bg1"/>
                          </a:solidFill>
                          <a:effectLst/>
                        </a:rPr>
                        <a:t>Not IN</a:t>
                      </a:r>
                    </a:p>
                  </a:txBody>
                  <a:tcPr marL="123825" marR="123825" marT="95250" marB="95250" anchor="ctr">
                    <a:solidFill>
                      <a:schemeClr val="tx1"/>
                    </a:solidFill>
                  </a:tcPr>
                </a:tc>
                <a:tc>
                  <a:txBody>
                    <a:bodyPr/>
                    <a:lstStyle/>
                    <a:p>
                      <a:pPr algn="l"/>
                      <a:r>
                        <a:rPr lang="en" sz="800">
                          <a:solidFill>
                            <a:schemeClr val="bg1"/>
                          </a:solidFill>
                          <a:effectLst/>
                        </a:rPr>
                        <a:t>select ID from a where ID not in(select b.Mainid from b)</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en" sz="800">
                          <a:solidFill>
                            <a:schemeClr val="bg1"/>
                          </a:solidFill>
                          <a:effectLst/>
                        </a:rPr>
                        <a:t>NOT IN</a:t>
                      </a:r>
                      <a:r>
                        <a:rPr lang="zh-CN" altLang="en-US" sz="800">
                          <a:solidFill>
                            <a:schemeClr val="bg1"/>
                          </a:solidFill>
                          <a:effectLst/>
                        </a:rPr>
                        <a:t>逐个判断，效率非常低</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4079551656"/>
                  </a:ext>
                </a:extLst>
              </a:tr>
              <a:tr h="581563">
                <a:tc vMerge="1">
                  <a:txBody>
                    <a:bodyPr/>
                    <a:lstStyle/>
                    <a:p>
                      <a:endParaRPr lang="zh-CN" altLang="en-US"/>
                    </a:p>
                  </a:txBody>
                  <a:tcPr>
                    <a:lnT w="9525" cap="flat" cmpd="sng" algn="ctr">
                      <a:solidFill>
                        <a:srgbClr val="DFDFDF"/>
                      </a:solidFill>
                      <a:prstDash val="solid"/>
                      <a:round/>
                      <a:headEnd type="none" w="med" len="med"/>
                      <a:tailEnd type="none" w="med" len="med"/>
                    </a:lnT>
                    <a:solidFill>
                      <a:schemeClr val="tx1"/>
                    </a:solidFill>
                  </a:tcPr>
                </a:tc>
                <a:tc>
                  <a:txBody>
                    <a:bodyPr/>
                    <a:lstStyle/>
                    <a:p>
                      <a:pPr algn="l"/>
                      <a:r>
                        <a:rPr lang="en" sz="800">
                          <a:solidFill>
                            <a:schemeClr val="bg1"/>
                          </a:solidFill>
                          <a:effectLst/>
                        </a:rPr>
                        <a:t>union all</a:t>
                      </a:r>
                      <a:r>
                        <a:rPr lang="zh-CN" altLang="en-US" sz="800">
                          <a:solidFill>
                            <a:schemeClr val="bg1"/>
                          </a:solidFill>
                          <a:effectLst/>
                        </a:rPr>
                        <a:t>代替</a:t>
                      </a:r>
                      <a:r>
                        <a:rPr lang="en" sz="800">
                          <a:solidFill>
                            <a:schemeClr val="bg1"/>
                          </a:solidFill>
                          <a:effectLst/>
                        </a:rPr>
                        <a:t>union</a:t>
                      </a:r>
                    </a:p>
                  </a:txBody>
                  <a:tcPr marL="123825" marR="123825" marT="95250" marB="95250" anchor="ctr">
                    <a:solidFill>
                      <a:schemeClr val="tx1"/>
                    </a:solidFill>
                  </a:tcPr>
                </a:tc>
                <a:tc>
                  <a:txBody>
                    <a:bodyPr/>
                    <a:lstStyle/>
                    <a:p>
                      <a:pPr algn="l"/>
                      <a:r>
                        <a:rPr lang="en" sz="800">
                          <a:solidFill>
                            <a:schemeClr val="bg1"/>
                          </a:solidFill>
                          <a:effectLst/>
                        </a:rPr>
                        <a:t>select ID from a union select id from b union</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zh-CN" altLang="en-US" sz="800">
                          <a:solidFill>
                            <a:schemeClr val="bg1"/>
                          </a:solidFill>
                          <a:effectLst/>
                        </a:rPr>
                        <a:t>删除重复的行，可能会在磁盘进行排序而</a:t>
                      </a:r>
                      <a:r>
                        <a:rPr lang="en" sz="800">
                          <a:solidFill>
                            <a:schemeClr val="bg1"/>
                          </a:solidFill>
                          <a:effectLst/>
                        </a:rPr>
                        <a:t>union all</a:t>
                      </a:r>
                      <a:r>
                        <a:rPr lang="zh-CN" altLang="en-US" sz="800">
                          <a:solidFill>
                            <a:schemeClr val="bg1"/>
                          </a:solidFill>
                          <a:effectLst/>
                        </a:rPr>
                        <a:t>只是简单的将结果并在一起</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1150999298"/>
                  </a:ext>
                </a:extLst>
              </a:tr>
              <a:tr h="520689">
                <a:tc vMerge="1">
                  <a:txBody>
                    <a:bodyPr/>
                    <a:lstStyle/>
                    <a:p>
                      <a:endParaRPr lang="zh-CN" altLang="en-US"/>
                    </a:p>
                  </a:txBody>
                  <a:tcPr/>
                </a:tc>
                <a:tc>
                  <a:txBody>
                    <a:bodyPr/>
                    <a:lstStyle/>
                    <a:p>
                      <a:pPr algn="l"/>
                      <a:r>
                        <a:rPr lang="zh-CN" altLang="en-US" sz="800">
                          <a:solidFill>
                            <a:schemeClr val="bg1"/>
                          </a:solidFill>
                          <a:effectLst/>
                        </a:rPr>
                        <a:t>常用</a:t>
                      </a:r>
                      <a:r>
                        <a:rPr lang="en" sz="800">
                          <a:solidFill>
                            <a:schemeClr val="bg1"/>
                          </a:solidFill>
                          <a:effectLst/>
                        </a:rPr>
                        <a:t>SQL</a:t>
                      </a:r>
                      <a:r>
                        <a:rPr lang="zh-CN" altLang="en-US" sz="800">
                          <a:solidFill>
                            <a:schemeClr val="bg1"/>
                          </a:solidFill>
                          <a:effectLst/>
                        </a:rPr>
                        <a:t>尽量用绑定变量方法</a:t>
                      </a:r>
                    </a:p>
                  </a:txBody>
                  <a:tcPr marL="123825" marR="123825" marT="95250" marB="95250" anchor="ctr">
                    <a:solidFill>
                      <a:schemeClr val="tx1"/>
                    </a:solidFill>
                  </a:tcPr>
                </a:tc>
                <a:tc>
                  <a:txBody>
                    <a:bodyPr/>
                    <a:lstStyle/>
                    <a:p>
                      <a:pPr algn="l"/>
                      <a:r>
                        <a:rPr lang="en" sz="800" dirty="0">
                          <a:solidFill>
                            <a:schemeClr val="bg1"/>
                          </a:solidFill>
                          <a:effectLst/>
                        </a:rPr>
                        <a:t>insert into A(ID) values(1)</a:t>
                      </a:r>
                    </a:p>
                  </a:txBody>
                  <a:tcPr marL="123825" marR="123825" marT="95250" marB="95250" anchor="ctr">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tc>
                  <a:txBody>
                    <a:bodyPr/>
                    <a:lstStyle/>
                    <a:p>
                      <a:pPr algn="l"/>
                      <a:r>
                        <a:rPr lang="zh-CN" altLang="en-US" sz="800" dirty="0">
                          <a:solidFill>
                            <a:schemeClr val="bg1"/>
                          </a:solidFill>
                          <a:effectLst/>
                        </a:rPr>
                        <a:t>直接写</a:t>
                      </a:r>
                      <a:r>
                        <a:rPr lang="en" sz="800" dirty="0">
                          <a:solidFill>
                            <a:schemeClr val="bg1"/>
                          </a:solidFill>
                          <a:effectLst/>
                        </a:rPr>
                        <a:t>SQL</a:t>
                      </a:r>
                      <a:r>
                        <a:rPr lang="zh-CN" altLang="en-US" sz="800" dirty="0">
                          <a:solidFill>
                            <a:schemeClr val="bg1"/>
                          </a:solidFill>
                          <a:effectLst/>
                        </a:rPr>
                        <a:t>每次都要编译，用绑定变量的方法只编译一次，下次就可</a:t>
                      </a:r>
                    </a:p>
                  </a:txBody>
                  <a:tcPr marL="123825" marR="123825" marT="95250" marB="95250" anchor="ctr">
                    <a:lnL w="9525" cap="flat" cmpd="sng" algn="ctr">
                      <a:solidFill>
                        <a:srgbClr val="DFDFDF"/>
                      </a:solidFill>
                      <a:prstDash val="solid"/>
                      <a:round/>
                      <a:headEnd type="none" w="med" len="med"/>
                      <a:tailEnd type="none" w="med" len="med"/>
                    </a:lnL>
                    <a:lnR>
                      <a:noFill/>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chemeClr val="tx1"/>
                    </a:solidFill>
                  </a:tcPr>
                </a:tc>
                <a:extLst>
                  <a:ext uri="{0D108BD9-81ED-4DB2-BD59-A6C34878D82A}">
                    <a16:rowId xmlns:a16="http://schemas.microsoft.com/office/drawing/2014/main" val="4254534166"/>
                  </a:ext>
                </a:extLst>
              </a:tr>
            </a:tbl>
          </a:graphicData>
        </a:graphic>
      </p:graphicFrame>
      <p:sp>
        <p:nvSpPr>
          <p:cNvPr id="6" name="内容占位符 2">
            <a:extLst>
              <a:ext uri="{FF2B5EF4-FFF2-40B4-BE49-F238E27FC236}">
                <a16:creationId xmlns:a16="http://schemas.microsoft.com/office/drawing/2014/main" id="{541CF818-BD33-194B-98E4-C3386DF510B9}"/>
              </a:ext>
            </a:extLst>
          </p:cNvPr>
          <p:cNvSpPr txBox="1">
            <a:spLocks/>
          </p:cNvSpPr>
          <p:nvPr/>
        </p:nvSpPr>
        <p:spPr>
          <a:xfrm>
            <a:off x="6465754" y="5002697"/>
            <a:ext cx="6311347" cy="137425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zh-CN" altLang="en-US" dirty="0"/>
          </a:p>
        </p:txBody>
      </p:sp>
      <p:sp>
        <p:nvSpPr>
          <p:cNvPr id="8" name="文本框 7">
            <a:extLst>
              <a:ext uri="{FF2B5EF4-FFF2-40B4-BE49-F238E27FC236}">
                <a16:creationId xmlns:a16="http://schemas.microsoft.com/office/drawing/2014/main" id="{0568B5BF-C502-7B41-8E99-FA380F76B36F}"/>
              </a:ext>
            </a:extLst>
          </p:cNvPr>
          <p:cNvSpPr txBox="1"/>
          <p:nvPr/>
        </p:nvSpPr>
        <p:spPr>
          <a:xfrm>
            <a:off x="685801" y="4754879"/>
            <a:ext cx="11336573"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确定清晰明确的性能目标是关键，进而将目标转化为</a:t>
            </a:r>
            <a:r>
              <a:rPr lang="en" altLang="zh-CN" dirty="0"/>
              <a:t>PTS</a:t>
            </a:r>
            <a:r>
              <a:rPr lang="zh-CN" altLang="en-US" dirty="0"/>
              <a:t>中的压测场景并设置好需要的目标量级，然后视情况选择并发</a:t>
            </a:r>
            <a:r>
              <a:rPr lang="en-US" altLang="zh-CN" dirty="0"/>
              <a:t>/</a:t>
            </a:r>
            <a:r>
              <a:rPr lang="en" altLang="zh-CN" dirty="0"/>
              <a:t>TPS</a:t>
            </a:r>
            <a:r>
              <a:rPr lang="zh-CN" altLang="en-US" dirty="0"/>
              <a:t>模式，自动递增</a:t>
            </a:r>
            <a:r>
              <a:rPr lang="en-US" altLang="zh-CN" dirty="0"/>
              <a:t>/</a:t>
            </a:r>
            <a:r>
              <a:rPr lang="zh-CN" altLang="en-US" dirty="0"/>
              <a:t>手工调速的组合进行流量控制。</a:t>
            </a:r>
          </a:p>
          <a:p>
            <a:pPr marL="285750" indent="-285750">
              <a:buFont typeface="Arial" panose="020B0604020202020204" pitchFamily="34" charset="0"/>
              <a:buChar char="•"/>
            </a:pPr>
            <a:r>
              <a:rPr lang="zh-CN" altLang="en-US" dirty="0"/>
              <a:t>必须保证调优后的程序运行正确。</a:t>
            </a:r>
          </a:p>
          <a:p>
            <a:pPr marL="285750" indent="-285750">
              <a:buFont typeface="Arial" panose="020B0604020202020204" pitchFamily="34" charset="0"/>
              <a:buChar char="•"/>
            </a:pPr>
            <a:r>
              <a:rPr lang="zh-CN" altLang="en-US" dirty="0"/>
              <a:t>系统的性能更大程度上取决于良好的设计，调优技巧只是一个辅助手段。</a:t>
            </a:r>
          </a:p>
          <a:p>
            <a:pPr marL="285750" indent="-285750">
              <a:buFont typeface="Arial" panose="020B0604020202020204" pitchFamily="34" charset="0"/>
              <a:buChar char="•"/>
            </a:pPr>
            <a:r>
              <a:rPr lang="zh-CN" altLang="en-US" dirty="0"/>
              <a:t>调优过程是迭代渐进的过程，每一次调优的结果都要反馈到后续的代码开发中去。</a:t>
            </a:r>
          </a:p>
          <a:p>
            <a:pPr marL="285750" indent="-285750">
              <a:buFont typeface="Arial" panose="020B0604020202020204" pitchFamily="34" charset="0"/>
              <a:buChar char="•"/>
            </a:pPr>
            <a:r>
              <a:rPr lang="zh-CN" altLang="en-US" dirty="0"/>
              <a:t>性能调优不能以牺牲代码的可读性和可维护性为代价</a:t>
            </a:r>
          </a:p>
        </p:txBody>
      </p:sp>
    </p:spTree>
    <p:extLst>
      <p:ext uri="{BB962C8B-B14F-4D97-AF65-F5344CB8AC3E}">
        <p14:creationId xmlns:p14="http://schemas.microsoft.com/office/powerpoint/2010/main" val="156631590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56175-E8CC-C647-A3DF-BF71BBBBBCA9}"/>
              </a:ext>
            </a:extLst>
          </p:cNvPr>
          <p:cNvSpPr>
            <a:spLocks noGrp="1"/>
          </p:cNvSpPr>
          <p:nvPr>
            <p:ph type="title"/>
          </p:nvPr>
        </p:nvSpPr>
        <p:spPr>
          <a:xfrm>
            <a:off x="825909" y="720127"/>
            <a:ext cx="3979205" cy="1453363"/>
          </a:xfrm>
        </p:spPr>
        <p:txBody>
          <a:bodyPr>
            <a:normAutofit/>
          </a:bodyPr>
          <a:lstStyle/>
          <a:p>
            <a:r>
              <a:rPr kumimoji="1" lang="zh-CN" altLang="en-US" sz="3300" dirty="0"/>
              <a:t>四、从本地脚本调试到生产性能测试执行</a:t>
            </a:r>
          </a:p>
        </p:txBody>
      </p:sp>
      <p:sp>
        <p:nvSpPr>
          <p:cNvPr id="3" name="内容占位符 2">
            <a:extLst>
              <a:ext uri="{FF2B5EF4-FFF2-40B4-BE49-F238E27FC236}">
                <a16:creationId xmlns:a16="http://schemas.microsoft.com/office/drawing/2014/main" id="{79839EA1-AF37-E148-854F-31D1F41BAFF3}"/>
              </a:ext>
            </a:extLst>
          </p:cNvPr>
          <p:cNvSpPr>
            <a:spLocks noGrp="1"/>
          </p:cNvSpPr>
          <p:nvPr>
            <p:ph idx="1"/>
          </p:nvPr>
        </p:nvSpPr>
        <p:spPr>
          <a:xfrm>
            <a:off x="802178" y="2173490"/>
            <a:ext cx="4002936" cy="3637935"/>
          </a:xfrm>
        </p:spPr>
        <p:txBody>
          <a:bodyPr>
            <a:normAutofit/>
          </a:bodyPr>
          <a:lstStyle/>
          <a:p>
            <a:pPr marL="0" indent="0">
              <a:buNone/>
            </a:pPr>
            <a:r>
              <a:rPr lang="en-US" altLang="zh-CN" b="1" dirty="0"/>
              <a:t>1</a:t>
            </a:r>
            <a:r>
              <a:rPr lang="zh-CN" altLang="en-US" b="1" dirty="0"/>
              <a:t>、环境准备</a:t>
            </a:r>
            <a:endParaRPr lang="en" altLang="zh-CN" b="1" dirty="0"/>
          </a:p>
          <a:p>
            <a:pPr marL="0" indent="0">
              <a:buNone/>
            </a:pPr>
            <a:r>
              <a:rPr lang="en" altLang="zh-CN" b="1" dirty="0"/>
              <a:t>a.</a:t>
            </a:r>
            <a:r>
              <a:rPr lang="zh-CN" altLang="en-US" b="1" dirty="0"/>
              <a:t>本地环境准备</a:t>
            </a:r>
            <a:endParaRPr lang="en-US" altLang="zh-CN" b="1" dirty="0"/>
          </a:p>
          <a:p>
            <a:pPr marL="0" indent="0">
              <a:buNone/>
            </a:pPr>
            <a:r>
              <a:rPr lang="en-US" altLang="zh-CN" b="1" dirty="0"/>
              <a:t>1</a:t>
            </a:r>
            <a:r>
              <a:rPr lang="zh-CN" altLang="en-US" b="1" dirty="0"/>
              <a:t>）申请跳板机权限</a:t>
            </a:r>
            <a:endParaRPr lang="en-US" altLang="zh-CN" b="1" dirty="0"/>
          </a:p>
          <a:p>
            <a:r>
              <a:rPr lang="zh-CN" altLang="en-US" b="1" dirty="0"/>
              <a:t>申请跳板机权限</a:t>
            </a:r>
          </a:p>
          <a:p>
            <a:r>
              <a:rPr lang="zh-CN" altLang="en-US" dirty="0"/>
              <a:t>申请邮件格式如右图： </a:t>
            </a:r>
            <a:endParaRPr lang="en-US" altLang="zh-CN" dirty="0"/>
          </a:p>
          <a:p>
            <a:pPr marL="0" indent="0">
              <a:buNone/>
            </a:pPr>
            <a:r>
              <a:rPr lang="en-US" altLang="zh-CN" dirty="0"/>
              <a:t>2</a:t>
            </a:r>
            <a:r>
              <a:rPr lang="zh-CN" altLang="en-US" dirty="0"/>
              <a:t>）本地连接</a:t>
            </a:r>
            <a:r>
              <a:rPr lang="en" altLang="zh-CN" dirty="0"/>
              <a:t>PRO</a:t>
            </a:r>
            <a:r>
              <a:rPr lang="zh-CN" altLang="en-US" dirty="0"/>
              <a:t>服务</a:t>
            </a:r>
          </a:p>
          <a:p>
            <a:r>
              <a:rPr lang="zh-CN" altLang="en-US" dirty="0"/>
              <a:t>详细操作方法参考：</a:t>
            </a:r>
            <a:r>
              <a:rPr lang="en" altLang="zh-CN" dirty="0">
                <a:hlinkClick r:id="rId3"/>
              </a:rPr>
              <a:t>http://confluence.zmops.cc/pages/viewpage.action?pageId=1606709</a:t>
            </a:r>
            <a:endParaRPr kumimoji="1" lang="zh-CN" altLang="en-US" dirty="0"/>
          </a:p>
        </p:txBody>
      </p:sp>
      <p:pic>
        <p:nvPicPr>
          <p:cNvPr id="4" name="图片 3">
            <a:extLst>
              <a:ext uri="{FF2B5EF4-FFF2-40B4-BE49-F238E27FC236}">
                <a16:creationId xmlns:a16="http://schemas.microsoft.com/office/drawing/2014/main" id="{B7983306-5907-DA46-BA65-91C45D9CB88F}"/>
              </a:ext>
            </a:extLst>
          </p:cNvPr>
          <p:cNvPicPr>
            <a:picLocks noChangeAspect="1"/>
          </p:cNvPicPr>
          <p:nvPr/>
        </p:nvPicPr>
        <p:blipFill>
          <a:blip r:embed="rId4"/>
          <a:stretch>
            <a:fillRect/>
          </a:stretch>
        </p:blipFill>
        <p:spPr>
          <a:xfrm>
            <a:off x="5270496" y="720127"/>
            <a:ext cx="6095593" cy="202678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内容占位符 2">
            <a:extLst>
              <a:ext uri="{FF2B5EF4-FFF2-40B4-BE49-F238E27FC236}">
                <a16:creationId xmlns:a16="http://schemas.microsoft.com/office/drawing/2014/main" id="{8C317BC2-FCF2-5A44-9642-E0C0F338FAFA}"/>
              </a:ext>
            </a:extLst>
          </p:cNvPr>
          <p:cNvSpPr txBox="1">
            <a:spLocks/>
          </p:cNvSpPr>
          <p:nvPr/>
        </p:nvSpPr>
        <p:spPr>
          <a:xfrm>
            <a:off x="5270497" y="2986314"/>
            <a:ext cx="6095593" cy="363793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 altLang="zh-CN" b="1" dirty="0"/>
              <a:t>b.</a:t>
            </a:r>
            <a:r>
              <a:rPr lang="zh-CN" altLang="en-US" b="1" dirty="0"/>
              <a:t>服务环境准备</a:t>
            </a:r>
            <a:endParaRPr lang="en-US" altLang="zh-CN" b="1" dirty="0"/>
          </a:p>
          <a:p>
            <a:pPr marL="0" indent="0">
              <a:buNone/>
            </a:pPr>
            <a:r>
              <a:rPr lang="en-US" altLang="zh-CN" b="1" dirty="0"/>
              <a:t>1</a:t>
            </a:r>
            <a:r>
              <a:rPr lang="zh-CN" altLang="en-US" b="1" dirty="0"/>
              <a:t>）配置生产测试服的</a:t>
            </a:r>
            <a:r>
              <a:rPr lang="en" altLang="zh-CN" b="1" dirty="0" err="1"/>
              <a:t>jmeter</a:t>
            </a:r>
            <a:r>
              <a:rPr lang="zh-CN" altLang="en-US" b="1" dirty="0"/>
              <a:t>环境变量</a:t>
            </a:r>
          </a:p>
          <a:p>
            <a:pPr marL="0" indent="0">
              <a:buNone/>
            </a:pPr>
            <a:r>
              <a:rPr lang="zh-CN" altLang="en-US" b="1" dirty="0"/>
              <a:t>访问生产服务，切换</a:t>
            </a:r>
            <a:r>
              <a:rPr lang="en-US" altLang="zh-CN" b="1" dirty="0"/>
              <a:t>root</a:t>
            </a:r>
            <a:r>
              <a:rPr lang="zh-CN" altLang="en-US" b="1" dirty="0"/>
              <a:t>权限，</a:t>
            </a:r>
            <a:r>
              <a:rPr lang="en-US" altLang="zh-CN" b="1" dirty="0"/>
              <a:t>vim</a:t>
            </a:r>
            <a:r>
              <a:rPr lang="zh-CN" altLang="en-US" b="1" dirty="0"/>
              <a:t> </a:t>
            </a:r>
            <a:r>
              <a:rPr lang="en-US" altLang="zh-CN" b="1" dirty="0"/>
              <a:t>/</a:t>
            </a:r>
            <a:r>
              <a:rPr lang="en-US" altLang="zh-CN" b="1" dirty="0" err="1"/>
              <a:t>etc</a:t>
            </a:r>
            <a:r>
              <a:rPr lang="en-US" altLang="zh-CN" b="1" dirty="0"/>
              <a:t>/profile</a:t>
            </a:r>
            <a:r>
              <a:rPr lang="zh-CN" altLang="en-US" b="1" dirty="0"/>
              <a:t>配置</a:t>
            </a:r>
            <a:r>
              <a:rPr lang="en-US" altLang="zh-CN" b="1" dirty="0" err="1"/>
              <a:t>jmeter</a:t>
            </a:r>
            <a:r>
              <a:rPr lang="zh-CN" altLang="en-US" b="1" dirty="0"/>
              <a:t>环境变量：</a:t>
            </a:r>
            <a:endParaRPr lang="en-US" altLang="zh-CN" b="1" dirty="0"/>
          </a:p>
          <a:p>
            <a:r>
              <a:rPr lang="en" altLang="zh-CN" b="1" dirty="0"/>
              <a:t>export JMETER_HOME=/home/test/apache-jmeter-5.1.1</a:t>
            </a:r>
          </a:p>
          <a:p>
            <a:r>
              <a:rPr lang="en" altLang="zh-CN" b="1" dirty="0"/>
              <a:t>export CLASSPATH=$JMETER_HOME/lib/</a:t>
            </a:r>
            <a:r>
              <a:rPr lang="en" altLang="zh-CN" b="1" dirty="0" err="1"/>
              <a:t>ext</a:t>
            </a:r>
            <a:r>
              <a:rPr lang="en" altLang="zh-CN" b="1" dirty="0"/>
              <a:t>/</a:t>
            </a:r>
            <a:r>
              <a:rPr lang="en" altLang="zh-CN" b="1" dirty="0" err="1"/>
              <a:t>ApacheJMeter_core.jar</a:t>
            </a:r>
            <a:r>
              <a:rPr lang="en" altLang="zh-CN" b="1" dirty="0"/>
              <a:t>:$JMETER_HOME/lib/</a:t>
            </a:r>
            <a:r>
              <a:rPr lang="en" altLang="zh-CN" b="1" dirty="0" err="1"/>
              <a:t>jorphan.jar</a:t>
            </a:r>
            <a:r>
              <a:rPr lang="en" altLang="zh-CN" b="1" dirty="0"/>
              <a:t>:$JMETER_HOME/lib/logkit-2.0.jar:$CLASSPATH</a:t>
            </a:r>
          </a:p>
          <a:p>
            <a:r>
              <a:rPr lang="en" altLang="zh-CN" b="1" dirty="0"/>
              <a:t>export PATH=$JMETER_HOME/bin:$PATH:$HOME/bin</a:t>
            </a:r>
            <a:endParaRPr lang="zh-CN" altLang="en-US" b="1" dirty="0"/>
          </a:p>
          <a:p>
            <a:r>
              <a:rPr lang="en" altLang="zh-CN" dirty="0"/>
              <a:t>source /</a:t>
            </a:r>
            <a:r>
              <a:rPr lang="en" altLang="zh-CN" dirty="0" err="1"/>
              <a:t>etc</a:t>
            </a:r>
            <a:r>
              <a:rPr lang="en" altLang="zh-CN" dirty="0"/>
              <a:t>/profile</a:t>
            </a:r>
            <a:r>
              <a:rPr lang="zh-CN" altLang="en-US" dirty="0"/>
              <a:t> </a:t>
            </a:r>
            <a:r>
              <a:rPr lang="zh-CN" altLang="en" dirty="0"/>
              <a:t>激活</a:t>
            </a:r>
            <a:r>
              <a:rPr lang="zh-CN" altLang="en-US" dirty="0"/>
              <a:t>环境变量</a:t>
            </a:r>
            <a:endParaRPr lang="en-US" altLang="zh-CN" dirty="0"/>
          </a:p>
          <a:p>
            <a:r>
              <a:rPr lang="en" altLang="zh-CN" dirty="0" err="1"/>
              <a:t>jmeter</a:t>
            </a:r>
            <a:r>
              <a:rPr lang="en" altLang="zh-CN" dirty="0"/>
              <a:t> </a:t>
            </a:r>
            <a:r>
              <a:rPr lang="en-US" altLang="zh-CN" dirty="0"/>
              <a:t>--</a:t>
            </a:r>
            <a:r>
              <a:rPr lang="en" altLang="zh-CN" dirty="0"/>
              <a:t>version</a:t>
            </a:r>
            <a:r>
              <a:rPr lang="zh-CN" altLang="en-US" dirty="0"/>
              <a:t> 验证环境变量是否生效</a:t>
            </a:r>
            <a:endParaRPr lang="en-US" altLang="zh-CN" b="1" dirty="0"/>
          </a:p>
        </p:txBody>
      </p:sp>
    </p:spTree>
    <p:extLst>
      <p:ext uri="{BB962C8B-B14F-4D97-AF65-F5344CB8AC3E}">
        <p14:creationId xmlns:p14="http://schemas.microsoft.com/office/powerpoint/2010/main" val="278544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14CE0ED-871F-324C-B147-352B24AC1D8F}"/>
              </a:ext>
            </a:extLst>
          </p:cNvPr>
          <p:cNvSpPr>
            <a:spLocks noGrp="1"/>
          </p:cNvSpPr>
          <p:nvPr>
            <p:ph idx="1"/>
          </p:nvPr>
        </p:nvSpPr>
        <p:spPr>
          <a:xfrm>
            <a:off x="685801" y="532737"/>
            <a:ext cx="10131425" cy="5653378"/>
          </a:xfrm>
        </p:spPr>
        <p:txBody>
          <a:bodyPr>
            <a:normAutofit/>
          </a:bodyPr>
          <a:lstStyle/>
          <a:p>
            <a:pPr marL="0" indent="0">
              <a:buNone/>
            </a:pPr>
            <a:r>
              <a:rPr lang="en-US" altLang="zh-CN" sz="1900" dirty="0"/>
              <a:t>2</a:t>
            </a:r>
            <a:r>
              <a:rPr lang="zh-CN" altLang="en-US" sz="1900" dirty="0"/>
              <a:t>、</a:t>
            </a:r>
            <a:r>
              <a:rPr lang="zh-CN" altLang="en-US" b="1" dirty="0"/>
              <a:t>检验本地脚本上传</a:t>
            </a:r>
            <a:r>
              <a:rPr lang="en" altLang="zh-CN" b="1" dirty="0"/>
              <a:t>PRO</a:t>
            </a:r>
            <a:r>
              <a:rPr lang="zh-CN" altLang="en-US" b="1" dirty="0"/>
              <a:t>条件</a:t>
            </a:r>
            <a:endParaRPr lang="en-US" altLang="zh-CN" b="1" dirty="0"/>
          </a:p>
          <a:p>
            <a:r>
              <a:rPr lang="zh-CN" altLang="en-US" dirty="0"/>
              <a:t>本地上传测试服务已测试通过，测试脚本有有效断言</a:t>
            </a:r>
            <a:r>
              <a:rPr lang="en-US" altLang="zh-CN" dirty="0"/>
              <a:t>(</a:t>
            </a:r>
            <a:r>
              <a:rPr lang="zh-CN" altLang="en-US" dirty="0"/>
              <a:t>需要团队头脑风暴，指定使用什么断言</a:t>
            </a:r>
            <a:r>
              <a:rPr lang="en-US" altLang="zh-CN" dirty="0"/>
              <a:t>)</a:t>
            </a:r>
          </a:p>
          <a:p>
            <a:r>
              <a:rPr lang="zh-CN" altLang="en-US" dirty="0"/>
              <a:t>本次脚本对应</a:t>
            </a:r>
            <a:r>
              <a:rPr lang="en" altLang="zh-CN" dirty="0" err="1"/>
              <a:t>ip</a:t>
            </a:r>
            <a:r>
              <a:rPr lang="zh-CN" altLang="en-US" dirty="0"/>
              <a:t>地址已经更改为生产环境对应机器的</a:t>
            </a:r>
            <a:r>
              <a:rPr lang="en" altLang="zh-CN" dirty="0" err="1"/>
              <a:t>ip</a:t>
            </a:r>
            <a:r>
              <a:rPr lang="zh-CN" altLang="en-US" dirty="0"/>
              <a:t>地址</a:t>
            </a:r>
          </a:p>
          <a:p>
            <a:r>
              <a:rPr lang="zh-CN" altLang="en-US" dirty="0"/>
              <a:t>本地脚本并发数较低，首次压测不会造成</a:t>
            </a:r>
            <a:r>
              <a:rPr lang="en" altLang="zh-CN" dirty="0"/>
              <a:t>PRO</a:t>
            </a:r>
            <a:r>
              <a:rPr lang="zh-CN" altLang="en-US" dirty="0"/>
              <a:t>服务压力</a:t>
            </a:r>
          </a:p>
          <a:p>
            <a:r>
              <a:rPr lang="zh-CN" altLang="en-US" dirty="0"/>
              <a:t>本地脚本需要在上线前准备好生产测试用数据（使用区间随机数、足够量的数据或者使用随机读物</a:t>
            </a:r>
            <a:r>
              <a:rPr lang="en" altLang="zh-CN" dirty="0"/>
              <a:t>CSV</a:t>
            </a:r>
            <a:r>
              <a:rPr lang="zh-CN" altLang="en-US" dirty="0"/>
              <a:t>文件的插件等。预防中间件缓存命中或者数据库缓存命中）</a:t>
            </a:r>
          </a:p>
          <a:p>
            <a:r>
              <a:rPr lang="zh-CN" altLang="en-US" dirty="0"/>
              <a:t>本地脚本需要根据不同的压测目的考虑是否需要设置</a:t>
            </a:r>
            <a:r>
              <a:rPr lang="en" altLang="zh-CN" dirty="0"/>
              <a:t>TPS</a:t>
            </a:r>
            <a:r>
              <a:rPr lang="zh-CN" altLang="en-US" dirty="0"/>
              <a:t>限制</a:t>
            </a:r>
            <a:r>
              <a:rPr lang="en-US" altLang="zh-CN" dirty="0"/>
              <a:t>(</a:t>
            </a:r>
            <a:r>
              <a:rPr lang="zh-CN" altLang="en-US" dirty="0"/>
              <a:t>比如：验证生产单接口性能是否满足业务要求需要设置</a:t>
            </a:r>
            <a:r>
              <a:rPr lang="en" altLang="zh-CN" dirty="0"/>
              <a:t>TPS</a:t>
            </a:r>
            <a:r>
              <a:rPr lang="zh-CN" altLang="en" dirty="0"/>
              <a:t>、</a:t>
            </a:r>
            <a:r>
              <a:rPr lang="zh-CN" altLang="en-US" dirty="0"/>
              <a:t>验证生产接口为摸底生产服务对接口支持的能力可以不设置</a:t>
            </a:r>
            <a:r>
              <a:rPr lang="en" altLang="zh-CN" dirty="0"/>
              <a:t>TPS)</a:t>
            </a:r>
          </a:p>
          <a:p>
            <a:endParaRPr lang="en" altLang="zh-CN" dirty="0"/>
          </a:p>
          <a:p>
            <a:pPr marL="0" indent="0">
              <a:buNone/>
            </a:pPr>
            <a:r>
              <a:rPr lang="en-US" altLang="zh-CN" b="1" dirty="0"/>
              <a:t>3</a:t>
            </a:r>
            <a:r>
              <a:rPr lang="zh-CN" altLang="en-US" b="1" dirty="0"/>
              <a:t>、准备生产环境压注意事项</a:t>
            </a:r>
          </a:p>
          <a:p>
            <a:r>
              <a:rPr lang="zh-CN" altLang="en-US" dirty="0"/>
              <a:t>导入</a:t>
            </a:r>
            <a:r>
              <a:rPr lang="en" altLang="zh-CN" dirty="0"/>
              <a:t>CSV</a:t>
            </a:r>
            <a:r>
              <a:rPr lang="zh-CN" altLang="en-US" dirty="0"/>
              <a:t>文件，使用相对路径，不可使用绝对路径</a:t>
            </a:r>
          </a:p>
          <a:p>
            <a:r>
              <a:rPr lang="zh-CN" altLang="en-US" dirty="0"/>
              <a:t>生产环境测试用数据格式需要和测试环境测试用数据格式保持一致</a:t>
            </a:r>
          </a:p>
          <a:p>
            <a:r>
              <a:rPr lang="zh-CN" altLang="en-US" dirty="0"/>
              <a:t>注意测试环境和生产环境是否有网络协议差异</a:t>
            </a:r>
            <a:r>
              <a:rPr lang="en-US" altLang="zh-CN" dirty="0"/>
              <a:t>(</a:t>
            </a:r>
            <a:r>
              <a:rPr lang="zh-CN" altLang="en-US" dirty="0"/>
              <a:t>即：在生产环境</a:t>
            </a:r>
            <a:r>
              <a:rPr lang="en" altLang="zh-CN" dirty="0"/>
              <a:t>http</a:t>
            </a:r>
            <a:r>
              <a:rPr lang="zh-CN" altLang="en-US" dirty="0"/>
              <a:t>还是</a:t>
            </a:r>
            <a:r>
              <a:rPr lang="en" altLang="zh-CN" dirty="0"/>
              <a:t>https)</a:t>
            </a:r>
          </a:p>
          <a:p>
            <a:r>
              <a:rPr lang="zh-CN" altLang="en-US" dirty="0"/>
              <a:t>注意控制压测梯度和持续观察生产性能指标</a:t>
            </a:r>
            <a:r>
              <a:rPr lang="en-US" altLang="zh-CN" dirty="0"/>
              <a:t>,</a:t>
            </a:r>
            <a:r>
              <a:rPr lang="zh-CN" altLang="en-US" dirty="0"/>
              <a:t>当即将或者已经达到生产性能瓶颈需要记录数据，当溢出生产服务能力时需立刻联系开发或运维进行对应处理</a:t>
            </a:r>
          </a:p>
        </p:txBody>
      </p:sp>
    </p:spTree>
    <p:extLst>
      <p:ext uri="{BB962C8B-B14F-4D97-AF65-F5344CB8AC3E}">
        <p14:creationId xmlns:p14="http://schemas.microsoft.com/office/powerpoint/2010/main" val="4243322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8">
            <a:extLst>
              <a:ext uri="{FF2B5EF4-FFF2-40B4-BE49-F238E27FC236}">
                <a16:creationId xmlns:a16="http://schemas.microsoft.com/office/drawing/2014/main" id="{C04F8797-ED77-4C70-AAEA-0DE48267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0">
            <a:extLst>
              <a:ext uri="{FF2B5EF4-FFF2-40B4-BE49-F238E27FC236}">
                <a16:creationId xmlns:a16="http://schemas.microsoft.com/office/drawing/2014/main" id="{CAD06229-FEB7-4CC9-8BE7-1A9457B9C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42B44E02-2041-49BE-AF61-F91454DC3A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60549" r="62095"/>
          <a:stretch/>
        </p:blipFill>
        <p:spPr>
          <a:xfrm flipH="1">
            <a:off x="8948814" y="3265714"/>
            <a:ext cx="3243185" cy="1898718"/>
          </a:xfrm>
          <a:custGeom>
            <a:avLst/>
            <a:gdLst>
              <a:gd name="connsiteX0" fmla="*/ 220380 w 3243185"/>
              <a:gd name="connsiteY0" fmla="*/ 404386 h 1898718"/>
              <a:gd name="connsiteX1" fmla="*/ 278149 w 3243185"/>
              <a:gd name="connsiteY1" fmla="*/ 410805 h 1898718"/>
              <a:gd name="connsiteX2" fmla="*/ 297405 w 3243185"/>
              <a:gd name="connsiteY2" fmla="*/ 423642 h 1898718"/>
              <a:gd name="connsiteX3" fmla="*/ 316662 w 3243185"/>
              <a:gd name="connsiteY3" fmla="*/ 430061 h 1898718"/>
              <a:gd name="connsiteX4" fmla="*/ 355175 w 3243185"/>
              <a:gd name="connsiteY4" fmla="*/ 455737 h 1898718"/>
              <a:gd name="connsiteX5" fmla="*/ 406525 w 3243185"/>
              <a:gd name="connsiteY5" fmla="*/ 468574 h 1898718"/>
              <a:gd name="connsiteX6" fmla="*/ 425782 w 3243185"/>
              <a:gd name="connsiteY6" fmla="*/ 481412 h 1898718"/>
              <a:gd name="connsiteX7" fmla="*/ 445038 w 3243185"/>
              <a:gd name="connsiteY7" fmla="*/ 487831 h 1898718"/>
              <a:gd name="connsiteX8" fmla="*/ 483551 w 3243185"/>
              <a:gd name="connsiteY8" fmla="*/ 526344 h 1898718"/>
              <a:gd name="connsiteX9" fmla="*/ 483551 w 3243185"/>
              <a:gd name="connsiteY9" fmla="*/ 609788 h 1898718"/>
              <a:gd name="connsiteX10" fmla="*/ 445038 w 3243185"/>
              <a:gd name="connsiteY10" fmla="*/ 635464 h 1898718"/>
              <a:gd name="connsiteX11" fmla="*/ 246055 w 3243185"/>
              <a:gd name="connsiteY11" fmla="*/ 629045 h 1898718"/>
              <a:gd name="connsiteX12" fmla="*/ 233217 w 3243185"/>
              <a:gd name="connsiteY12" fmla="*/ 609788 h 1898718"/>
              <a:gd name="connsiteX13" fmla="*/ 213961 w 3243185"/>
              <a:gd name="connsiteY13" fmla="*/ 603370 h 1898718"/>
              <a:gd name="connsiteX14" fmla="*/ 188285 w 3243185"/>
              <a:gd name="connsiteY14" fmla="*/ 564857 h 1898718"/>
              <a:gd name="connsiteX15" fmla="*/ 175448 w 3243185"/>
              <a:gd name="connsiteY15" fmla="*/ 526344 h 1898718"/>
              <a:gd name="connsiteX16" fmla="*/ 220380 w 3243185"/>
              <a:gd name="connsiteY16" fmla="*/ 404386 h 1898718"/>
              <a:gd name="connsiteX17" fmla="*/ 3243185 w 3243185"/>
              <a:gd name="connsiteY17" fmla="*/ 0 h 1898718"/>
              <a:gd name="connsiteX18" fmla="*/ 2298567 w 3243185"/>
              <a:gd name="connsiteY18" fmla="*/ 0 h 1898718"/>
              <a:gd name="connsiteX19" fmla="*/ 2293659 w 3243185"/>
              <a:gd name="connsiteY19" fmla="*/ 51351 h 1898718"/>
              <a:gd name="connsiteX20" fmla="*/ 2274403 w 3243185"/>
              <a:gd name="connsiteY20" fmla="*/ 83445 h 1898718"/>
              <a:gd name="connsiteX21" fmla="*/ 2248728 w 3243185"/>
              <a:gd name="connsiteY21" fmla="*/ 121958 h 1898718"/>
              <a:gd name="connsiteX22" fmla="*/ 2203796 w 3243185"/>
              <a:gd name="connsiteY22" fmla="*/ 166890 h 1898718"/>
              <a:gd name="connsiteX23" fmla="*/ 2178121 w 3243185"/>
              <a:gd name="connsiteY23" fmla="*/ 173308 h 1898718"/>
              <a:gd name="connsiteX24" fmla="*/ 2126770 w 3243185"/>
              <a:gd name="connsiteY24" fmla="*/ 211821 h 1898718"/>
              <a:gd name="connsiteX25" fmla="*/ 2081838 w 3243185"/>
              <a:gd name="connsiteY25" fmla="*/ 237497 h 1898718"/>
              <a:gd name="connsiteX26" fmla="*/ 2043325 w 3243185"/>
              <a:gd name="connsiteY26" fmla="*/ 250334 h 1898718"/>
              <a:gd name="connsiteX27" fmla="*/ 1972718 w 3243185"/>
              <a:gd name="connsiteY27" fmla="*/ 288847 h 1898718"/>
              <a:gd name="connsiteX28" fmla="*/ 1940624 w 3243185"/>
              <a:gd name="connsiteY28" fmla="*/ 295266 h 1898718"/>
              <a:gd name="connsiteX29" fmla="*/ 1914949 w 3243185"/>
              <a:gd name="connsiteY29" fmla="*/ 308104 h 1898718"/>
              <a:gd name="connsiteX30" fmla="*/ 1895693 w 3243185"/>
              <a:gd name="connsiteY30" fmla="*/ 320941 h 1898718"/>
              <a:gd name="connsiteX31" fmla="*/ 1870017 w 3243185"/>
              <a:gd name="connsiteY31" fmla="*/ 327360 h 1898718"/>
              <a:gd name="connsiteX32" fmla="*/ 1831504 w 3243185"/>
              <a:gd name="connsiteY32" fmla="*/ 340198 h 1898718"/>
              <a:gd name="connsiteX33" fmla="*/ 1780154 w 3243185"/>
              <a:gd name="connsiteY33" fmla="*/ 353035 h 1898718"/>
              <a:gd name="connsiteX34" fmla="*/ 1760897 w 3243185"/>
              <a:gd name="connsiteY34" fmla="*/ 359454 h 1898718"/>
              <a:gd name="connsiteX35" fmla="*/ 1683871 w 3243185"/>
              <a:gd name="connsiteY35" fmla="*/ 397967 h 1898718"/>
              <a:gd name="connsiteX36" fmla="*/ 1632521 w 3243185"/>
              <a:gd name="connsiteY36" fmla="*/ 410805 h 1898718"/>
              <a:gd name="connsiteX37" fmla="*/ 1594008 w 3243185"/>
              <a:gd name="connsiteY37" fmla="*/ 423642 h 1898718"/>
              <a:gd name="connsiteX38" fmla="*/ 1568333 w 3243185"/>
              <a:gd name="connsiteY38" fmla="*/ 430061 h 1898718"/>
              <a:gd name="connsiteX39" fmla="*/ 1542657 w 3243185"/>
              <a:gd name="connsiteY39" fmla="*/ 442899 h 1898718"/>
              <a:gd name="connsiteX40" fmla="*/ 1516982 w 3243185"/>
              <a:gd name="connsiteY40" fmla="*/ 449318 h 1898718"/>
              <a:gd name="connsiteX41" fmla="*/ 1497725 w 3243185"/>
              <a:gd name="connsiteY41" fmla="*/ 455737 h 1898718"/>
              <a:gd name="connsiteX42" fmla="*/ 1452794 w 3243185"/>
              <a:gd name="connsiteY42" fmla="*/ 468574 h 1898718"/>
              <a:gd name="connsiteX43" fmla="*/ 1433537 w 3243185"/>
              <a:gd name="connsiteY43" fmla="*/ 481412 h 1898718"/>
              <a:gd name="connsiteX44" fmla="*/ 1369349 w 3243185"/>
              <a:gd name="connsiteY44" fmla="*/ 494250 h 1898718"/>
              <a:gd name="connsiteX45" fmla="*/ 1324417 w 3243185"/>
              <a:gd name="connsiteY45" fmla="*/ 519925 h 1898718"/>
              <a:gd name="connsiteX46" fmla="*/ 1285904 w 3243185"/>
              <a:gd name="connsiteY46" fmla="*/ 539181 h 1898718"/>
              <a:gd name="connsiteX47" fmla="*/ 1247391 w 3243185"/>
              <a:gd name="connsiteY47" fmla="*/ 545600 h 1898718"/>
              <a:gd name="connsiteX48" fmla="*/ 1176784 w 3243185"/>
              <a:gd name="connsiteY48" fmla="*/ 564857 h 1898718"/>
              <a:gd name="connsiteX49" fmla="*/ 907194 w 3243185"/>
              <a:gd name="connsiteY49" fmla="*/ 577694 h 1898718"/>
              <a:gd name="connsiteX50" fmla="*/ 881518 w 3243185"/>
              <a:gd name="connsiteY50" fmla="*/ 584113 h 1898718"/>
              <a:gd name="connsiteX51" fmla="*/ 656860 w 3243185"/>
              <a:gd name="connsiteY51" fmla="*/ 577694 h 1898718"/>
              <a:gd name="connsiteX52" fmla="*/ 637603 w 3243185"/>
              <a:gd name="connsiteY52" fmla="*/ 558438 h 1898718"/>
              <a:gd name="connsiteX53" fmla="*/ 618347 w 3243185"/>
              <a:gd name="connsiteY53" fmla="*/ 519925 h 1898718"/>
              <a:gd name="connsiteX54" fmla="*/ 599090 w 3243185"/>
              <a:gd name="connsiteY54" fmla="*/ 500668 h 1898718"/>
              <a:gd name="connsiteX55" fmla="*/ 566996 w 3243185"/>
              <a:gd name="connsiteY55" fmla="*/ 474993 h 1898718"/>
              <a:gd name="connsiteX56" fmla="*/ 560577 w 3243185"/>
              <a:gd name="connsiteY56" fmla="*/ 455737 h 1898718"/>
              <a:gd name="connsiteX57" fmla="*/ 522064 w 3243185"/>
              <a:gd name="connsiteY57" fmla="*/ 436480 h 1898718"/>
              <a:gd name="connsiteX58" fmla="*/ 502808 w 3243185"/>
              <a:gd name="connsiteY58" fmla="*/ 423642 h 1898718"/>
              <a:gd name="connsiteX59" fmla="*/ 464295 w 3243185"/>
              <a:gd name="connsiteY59" fmla="*/ 410805 h 1898718"/>
              <a:gd name="connsiteX60" fmla="*/ 445038 w 3243185"/>
              <a:gd name="connsiteY60" fmla="*/ 397967 h 1898718"/>
              <a:gd name="connsiteX61" fmla="*/ 374431 w 3243185"/>
              <a:gd name="connsiteY61" fmla="*/ 391548 h 1898718"/>
              <a:gd name="connsiteX62" fmla="*/ 329500 w 3243185"/>
              <a:gd name="connsiteY62" fmla="*/ 372292 h 1898718"/>
              <a:gd name="connsiteX63" fmla="*/ 310243 w 3243185"/>
              <a:gd name="connsiteY63" fmla="*/ 365873 h 1898718"/>
              <a:gd name="connsiteX64" fmla="*/ 271730 w 3243185"/>
              <a:gd name="connsiteY64" fmla="*/ 340198 h 1898718"/>
              <a:gd name="connsiteX65" fmla="*/ 239636 w 3243185"/>
              <a:gd name="connsiteY65" fmla="*/ 301685 h 1898718"/>
              <a:gd name="connsiteX66" fmla="*/ 201123 w 3243185"/>
              <a:gd name="connsiteY66" fmla="*/ 269591 h 1898718"/>
              <a:gd name="connsiteX67" fmla="*/ 149773 w 3243185"/>
              <a:gd name="connsiteY67" fmla="*/ 224659 h 1898718"/>
              <a:gd name="connsiteX68" fmla="*/ 111260 w 3243185"/>
              <a:gd name="connsiteY68" fmla="*/ 211821 h 1898718"/>
              <a:gd name="connsiteX69" fmla="*/ 92003 w 3243185"/>
              <a:gd name="connsiteY69" fmla="*/ 205402 h 1898718"/>
              <a:gd name="connsiteX70" fmla="*/ 72747 w 3243185"/>
              <a:gd name="connsiteY70" fmla="*/ 192565 h 1898718"/>
              <a:gd name="connsiteX71" fmla="*/ 34234 w 3243185"/>
              <a:gd name="connsiteY71" fmla="*/ 160471 h 1898718"/>
              <a:gd name="connsiteX72" fmla="*/ 8558 w 3243185"/>
              <a:gd name="connsiteY72" fmla="*/ 121958 h 1898718"/>
              <a:gd name="connsiteX73" fmla="*/ 11877 w 3243185"/>
              <a:gd name="connsiteY73" fmla="*/ 15345 h 1898718"/>
              <a:gd name="connsiteX74" fmla="*/ 16098 w 3243185"/>
              <a:gd name="connsiteY74" fmla="*/ 0 h 1898718"/>
              <a:gd name="connsiteX75" fmla="*/ 0 w 3243185"/>
              <a:gd name="connsiteY75" fmla="*/ 0 h 1898718"/>
              <a:gd name="connsiteX76" fmla="*/ 0 w 3243185"/>
              <a:gd name="connsiteY76" fmla="*/ 1540363 h 1898718"/>
              <a:gd name="connsiteX77" fmla="*/ 234477 w 3243185"/>
              <a:gd name="connsiteY77" fmla="*/ 1584265 h 1898718"/>
              <a:gd name="connsiteX78" fmla="*/ 512026 w 3243185"/>
              <a:gd name="connsiteY78" fmla="*/ 1634009 h 1898718"/>
              <a:gd name="connsiteX79" fmla="*/ 790802 w 3243185"/>
              <a:gd name="connsiteY79" fmla="*/ 1682702 h 1898718"/>
              <a:gd name="connsiteX80" fmla="*/ 1070807 w 3243185"/>
              <a:gd name="connsiteY80" fmla="*/ 1724388 h 1898718"/>
              <a:gd name="connsiteX81" fmla="*/ 1349583 w 3243185"/>
              <a:gd name="connsiteY81" fmla="*/ 1766425 h 1898718"/>
              <a:gd name="connsiteX82" fmla="*/ 1629588 w 3243185"/>
              <a:gd name="connsiteY82" fmla="*/ 1805660 h 1898718"/>
              <a:gd name="connsiteX83" fmla="*/ 1905908 w 3243185"/>
              <a:gd name="connsiteY83" fmla="*/ 1839289 h 1898718"/>
              <a:gd name="connsiteX84" fmla="*/ 2185913 w 3243185"/>
              <a:gd name="connsiteY84" fmla="*/ 1871167 h 1898718"/>
              <a:gd name="connsiteX85" fmla="*/ 2450068 w 3243185"/>
              <a:gd name="connsiteY85" fmla="*/ 1898718 h 1898718"/>
              <a:gd name="connsiteX86" fmla="*/ 3243185 w 3243185"/>
              <a:gd name="connsiteY86" fmla="*/ 1898718 h 18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243185" h="1898718">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p:spPr>
      </p:pic>
      <p:pic>
        <p:nvPicPr>
          <p:cNvPr id="15" name="Picture 14">
            <a:extLst>
              <a:ext uri="{FF2B5EF4-FFF2-40B4-BE49-F238E27FC236}">
                <a16:creationId xmlns:a16="http://schemas.microsoft.com/office/drawing/2014/main" id="{08625290-97B7-41E9-9685-D438F86FC9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0 h 5322895"/>
              <a:gd name="connsiteX1" fmla="*/ 11611430 w 11611430"/>
              <a:gd name="connsiteY1" fmla="*/ 0 h 5322895"/>
              <a:gd name="connsiteX2" fmla="*/ 11611430 w 11611430"/>
              <a:gd name="connsiteY2" fmla="*/ 4911695 h 5322895"/>
              <a:gd name="connsiteX3" fmla="*/ 11401197 w 11611430"/>
              <a:gd name="connsiteY3" fmla="*/ 4948416 h 5322895"/>
              <a:gd name="connsiteX4" fmla="*/ 11121192 w 11611430"/>
              <a:gd name="connsiteY4" fmla="*/ 4990102 h 5322895"/>
              <a:gd name="connsiteX5" fmla="*/ 10842416 w 11611430"/>
              <a:gd name="connsiteY5" fmla="*/ 5032139 h 5322895"/>
              <a:gd name="connsiteX6" fmla="*/ 10562411 w 11611430"/>
              <a:gd name="connsiteY6" fmla="*/ 5071374 h 5322895"/>
              <a:gd name="connsiteX7" fmla="*/ 10286091 w 11611430"/>
              <a:gd name="connsiteY7" fmla="*/ 5105003 h 5322895"/>
              <a:gd name="connsiteX8" fmla="*/ 10006086 w 11611430"/>
              <a:gd name="connsiteY8" fmla="*/ 5136881 h 5322895"/>
              <a:gd name="connsiteX9" fmla="*/ 9727310 w 11611430"/>
              <a:gd name="connsiteY9" fmla="*/ 5165957 h 5322895"/>
              <a:gd name="connsiteX10" fmla="*/ 9453445 w 11611430"/>
              <a:gd name="connsiteY10" fmla="*/ 5191179 h 5322895"/>
              <a:gd name="connsiteX11" fmla="*/ 9175897 w 11611430"/>
              <a:gd name="connsiteY11" fmla="*/ 5216401 h 5322895"/>
              <a:gd name="connsiteX12" fmla="*/ 8902033 w 11611430"/>
              <a:gd name="connsiteY12" fmla="*/ 5237420 h 5322895"/>
              <a:gd name="connsiteX13" fmla="*/ 8628169 w 11611430"/>
              <a:gd name="connsiteY13" fmla="*/ 5253884 h 5322895"/>
              <a:gd name="connsiteX14" fmla="*/ 8355533 w 11611430"/>
              <a:gd name="connsiteY14" fmla="*/ 5271050 h 5322895"/>
              <a:gd name="connsiteX15" fmla="*/ 8085353 w 11611430"/>
              <a:gd name="connsiteY15" fmla="*/ 5285412 h 5322895"/>
              <a:gd name="connsiteX16" fmla="*/ 7817629 w 11611430"/>
              <a:gd name="connsiteY16" fmla="*/ 5295571 h 5322895"/>
              <a:gd name="connsiteX17" fmla="*/ 7549905 w 11611430"/>
              <a:gd name="connsiteY17" fmla="*/ 5304329 h 5322895"/>
              <a:gd name="connsiteX18" fmla="*/ 7284638 w 11611430"/>
              <a:gd name="connsiteY18" fmla="*/ 5312736 h 5322895"/>
              <a:gd name="connsiteX19" fmla="*/ 7023055 w 11611430"/>
              <a:gd name="connsiteY19" fmla="*/ 5316590 h 5322895"/>
              <a:gd name="connsiteX20" fmla="*/ 6761472 w 11611430"/>
              <a:gd name="connsiteY20" fmla="*/ 5320793 h 5322895"/>
              <a:gd name="connsiteX21" fmla="*/ 6503573 w 11611430"/>
              <a:gd name="connsiteY21" fmla="*/ 5322895 h 5322895"/>
              <a:gd name="connsiteX22" fmla="*/ 6248130 w 11611430"/>
              <a:gd name="connsiteY22" fmla="*/ 5320793 h 5322895"/>
              <a:gd name="connsiteX23" fmla="*/ 5995144 w 11611430"/>
              <a:gd name="connsiteY23" fmla="*/ 5320793 h 5322895"/>
              <a:gd name="connsiteX24" fmla="*/ 5744613 w 11611430"/>
              <a:gd name="connsiteY24" fmla="*/ 5316590 h 5322895"/>
              <a:gd name="connsiteX25" fmla="*/ 5498995 w 11611430"/>
              <a:gd name="connsiteY25" fmla="*/ 5310284 h 5322895"/>
              <a:gd name="connsiteX26" fmla="*/ 5255834 w 11611430"/>
              <a:gd name="connsiteY26" fmla="*/ 5304329 h 5322895"/>
              <a:gd name="connsiteX27" fmla="*/ 5017584 w 11611430"/>
              <a:gd name="connsiteY27" fmla="*/ 5297673 h 5322895"/>
              <a:gd name="connsiteX28" fmla="*/ 4785514 w 11611430"/>
              <a:gd name="connsiteY28" fmla="*/ 5287726 h 5322895"/>
              <a:gd name="connsiteX29" fmla="*/ 4601441 w 11611430"/>
              <a:gd name="connsiteY29" fmla="*/ 4972173 h 5322895"/>
              <a:gd name="connsiteX30" fmla="*/ 4514210 w 11611430"/>
              <a:gd name="connsiteY30" fmla="*/ 4830422 h 5322895"/>
              <a:gd name="connsiteX31" fmla="*/ 4416075 w 11611430"/>
              <a:gd name="connsiteY31" fmla="*/ 4732288 h 5322895"/>
              <a:gd name="connsiteX32" fmla="*/ 4274324 w 11611430"/>
              <a:gd name="connsiteY32" fmla="*/ 4557826 h 5322895"/>
              <a:gd name="connsiteX33" fmla="*/ 4241613 w 11611430"/>
              <a:gd name="connsiteY33" fmla="*/ 4525113 h 5322895"/>
              <a:gd name="connsiteX34" fmla="*/ 4208901 w 11611430"/>
              <a:gd name="connsiteY34" fmla="*/ 4481499 h 5322895"/>
              <a:gd name="connsiteX35" fmla="*/ 4154382 w 11611430"/>
              <a:gd name="connsiteY35" fmla="*/ 4437883 h 5322895"/>
              <a:gd name="connsiteX36" fmla="*/ 4110766 w 11611430"/>
              <a:gd name="connsiteY36" fmla="*/ 4416075 h 5322895"/>
              <a:gd name="connsiteX37" fmla="*/ 4078054 w 11611430"/>
              <a:gd name="connsiteY37" fmla="*/ 4394267 h 5322895"/>
              <a:gd name="connsiteX38" fmla="*/ 4034439 w 11611430"/>
              <a:gd name="connsiteY38" fmla="*/ 4361556 h 5322895"/>
              <a:gd name="connsiteX39" fmla="*/ 3958111 w 11611430"/>
              <a:gd name="connsiteY39" fmla="*/ 4339747 h 5322895"/>
              <a:gd name="connsiteX40" fmla="*/ 3892688 w 11611430"/>
              <a:gd name="connsiteY40" fmla="*/ 4328844 h 5322895"/>
              <a:gd name="connsiteX41" fmla="*/ 3718226 w 11611430"/>
              <a:gd name="connsiteY41" fmla="*/ 4307036 h 5322895"/>
              <a:gd name="connsiteX42" fmla="*/ 3641899 w 11611430"/>
              <a:gd name="connsiteY42" fmla="*/ 4274324 h 5322895"/>
              <a:gd name="connsiteX43" fmla="*/ 3620091 w 11611430"/>
              <a:gd name="connsiteY43" fmla="*/ 4252517 h 5322895"/>
              <a:gd name="connsiteX44" fmla="*/ 3565572 w 11611430"/>
              <a:gd name="connsiteY44" fmla="*/ 4230709 h 5322895"/>
              <a:gd name="connsiteX45" fmla="*/ 3500148 w 11611430"/>
              <a:gd name="connsiteY45" fmla="*/ 4208901 h 5322895"/>
              <a:gd name="connsiteX46" fmla="*/ 3478341 w 11611430"/>
              <a:gd name="connsiteY46" fmla="*/ 4176190 h 5322895"/>
              <a:gd name="connsiteX47" fmla="*/ 3543764 w 11611430"/>
              <a:gd name="connsiteY47" fmla="*/ 4132574 h 5322895"/>
              <a:gd name="connsiteX48" fmla="*/ 3445629 w 11611430"/>
              <a:gd name="connsiteY48" fmla="*/ 4121670 h 5322895"/>
              <a:gd name="connsiteX49" fmla="*/ 3391109 w 11611430"/>
              <a:gd name="connsiteY49" fmla="*/ 4132574 h 5322895"/>
              <a:gd name="connsiteX50" fmla="*/ 3303878 w 11611430"/>
              <a:gd name="connsiteY50" fmla="*/ 4154381 h 5322895"/>
              <a:gd name="connsiteX51" fmla="*/ 3260263 w 11611430"/>
              <a:gd name="connsiteY51" fmla="*/ 4165285 h 5322895"/>
              <a:gd name="connsiteX52" fmla="*/ 3194839 w 11611430"/>
              <a:gd name="connsiteY52" fmla="*/ 4187093 h 5322895"/>
              <a:gd name="connsiteX53" fmla="*/ 3162128 w 11611430"/>
              <a:gd name="connsiteY53" fmla="*/ 4197997 h 5322895"/>
              <a:gd name="connsiteX54" fmla="*/ 3053089 w 11611430"/>
              <a:gd name="connsiteY54" fmla="*/ 4230709 h 5322895"/>
              <a:gd name="connsiteX55" fmla="*/ 2987666 w 11611430"/>
              <a:gd name="connsiteY55" fmla="*/ 4252517 h 5322895"/>
              <a:gd name="connsiteX56" fmla="*/ 2954954 w 11611430"/>
              <a:gd name="connsiteY56" fmla="*/ 4263420 h 5322895"/>
              <a:gd name="connsiteX57" fmla="*/ 2867723 w 11611430"/>
              <a:gd name="connsiteY57" fmla="*/ 4285228 h 5322895"/>
              <a:gd name="connsiteX58" fmla="*/ 2802300 w 11611430"/>
              <a:gd name="connsiteY58" fmla="*/ 4307036 h 5322895"/>
              <a:gd name="connsiteX59" fmla="*/ 2780492 w 11611430"/>
              <a:gd name="connsiteY59" fmla="*/ 4328844 h 5322895"/>
              <a:gd name="connsiteX60" fmla="*/ 2715069 w 11611430"/>
              <a:gd name="connsiteY60" fmla="*/ 4350652 h 5322895"/>
              <a:gd name="connsiteX61" fmla="*/ 2682357 w 11611430"/>
              <a:gd name="connsiteY61" fmla="*/ 4361556 h 5322895"/>
              <a:gd name="connsiteX62" fmla="*/ 2649646 w 11611430"/>
              <a:gd name="connsiteY62" fmla="*/ 4372459 h 5322895"/>
              <a:gd name="connsiteX63" fmla="*/ 2616933 w 11611430"/>
              <a:gd name="connsiteY63" fmla="*/ 4383363 h 5322895"/>
              <a:gd name="connsiteX64" fmla="*/ 2595126 w 11611430"/>
              <a:gd name="connsiteY64" fmla="*/ 4405171 h 5322895"/>
              <a:gd name="connsiteX65" fmla="*/ 2529703 w 11611430"/>
              <a:gd name="connsiteY65" fmla="*/ 4437883 h 5322895"/>
              <a:gd name="connsiteX66" fmla="*/ 2486087 w 11611430"/>
              <a:gd name="connsiteY66" fmla="*/ 4481499 h 5322895"/>
              <a:gd name="connsiteX67" fmla="*/ 2453375 w 11611430"/>
              <a:gd name="connsiteY67" fmla="*/ 4514210 h 5322895"/>
              <a:gd name="connsiteX68" fmla="*/ 2420664 w 11611430"/>
              <a:gd name="connsiteY68" fmla="*/ 4536017 h 5322895"/>
              <a:gd name="connsiteX69" fmla="*/ 2398856 w 11611430"/>
              <a:gd name="connsiteY69" fmla="*/ 4568729 h 5322895"/>
              <a:gd name="connsiteX70" fmla="*/ 2377048 w 11611430"/>
              <a:gd name="connsiteY70" fmla="*/ 4590537 h 5322895"/>
              <a:gd name="connsiteX71" fmla="*/ 2366144 w 11611430"/>
              <a:gd name="connsiteY71" fmla="*/ 4623249 h 5322895"/>
              <a:gd name="connsiteX72" fmla="*/ 2344336 w 11611430"/>
              <a:gd name="connsiteY72" fmla="*/ 4666865 h 5322895"/>
              <a:gd name="connsiteX73" fmla="*/ 2322528 w 11611430"/>
              <a:gd name="connsiteY73" fmla="*/ 4732288 h 5322895"/>
              <a:gd name="connsiteX74" fmla="*/ 2300721 w 11611430"/>
              <a:gd name="connsiteY74" fmla="*/ 4764999 h 5322895"/>
              <a:gd name="connsiteX75" fmla="*/ 2268010 w 11611430"/>
              <a:gd name="connsiteY75" fmla="*/ 4852231 h 5322895"/>
              <a:gd name="connsiteX76" fmla="*/ 2235297 w 11611430"/>
              <a:gd name="connsiteY76" fmla="*/ 4993981 h 5322895"/>
              <a:gd name="connsiteX77" fmla="*/ 2230567 w 11611430"/>
              <a:gd name="connsiteY77" fmla="*/ 5079209 h 5322895"/>
              <a:gd name="connsiteX78" fmla="*/ 2229538 w 11611430"/>
              <a:gd name="connsiteY78" fmla="*/ 5104344 h 5322895"/>
              <a:gd name="connsiteX79" fmla="*/ 1932621 w 11611430"/>
              <a:gd name="connsiteY79" fmla="*/ 5071374 h 5322895"/>
              <a:gd name="connsiteX80" fmla="*/ 1609634 w 11611430"/>
              <a:gd name="connsiteY80" fmla="*/ 5033891 h 5322895"/>
              <a:gd name="connsiteX81" fmla="*/ 1312435 w 11611430"/>
              <a:gd name="connsiteY81" fmla="*/ 4996408 h 5322895"/>
              <a:gd name="connsiteX82" fmla="*/ 1039799 w 11611430"/>
              <a:gd name="connsiteY82" fmla="*/ 4961027 h 5322895"/>
              <a:gd name="connsiteX83" fmla="*/ 797865 w 11611430"/>
              <a:gd name="connsiteY83" fmla="*/ 4927397 h 5322895"/>
              <a:gd name="connsiteX84" fmla="*/ 579265 w 11611430"/>
              <a:gd name="connsiteY84" fmla="*/ 4895519 h 5322895"/>
              <a:gd name="connsiteX85" fmla="*/ 395052 w 11611430"/>
              <a:gd name="connsiteY85" fmla="*/ 4868896 h 5322895"/>
              <a:gd name="connsiteX86" fmla="*/ 240312 w 11611430"/>
              <a:gd name="connsiteY86" fmla="*/ 4843673 h 5322895"/>
              <a:gd name="connsiteX87" fmla="*/ 27853 w 11611430"/>
              <a:gd name="connsiteY87" fmla="*/ 4807592 h 5322895"/>
              <a:gd name="connsiteX88" fmla="*/ 0 w 11611430"/>
              <a:gd name="connsiteY88" fmla="*/ 4802879 h 5322895"/>
              <a:gd name="connsiteX89" fmla="*/ 0 w 11611430"/>
              <a:gd name="connsiteY89" fmla="*/ 3753332 h 5322895"/>
              <a:gd name="connsiteX90" fmla="*/ 0 w 11611430"/>
              <a:gd name="connsiteY90" fmla="*/ 3571886 h 5322895"/>
              <a:gd name="connsiteX91" fmla="*/ 0 w 11611430"/>
              <a:gd name="connsiteY91" fmla="*/ 471948 h 5322895"/>
              <a:gd name="connsiteX92" fmla="*/ 0 w 11611430"/>
              <a:gd name="connsiteY92"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1611430" h="5322895">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p:spPr>
      </p:pic>
      <p:sp>
        <p:nvSpPr>
          <p:cNvPr id="2" name="标题 1">
            <a:extLst>
              <a:ext uri="{FF2B5EF4-FFF2-40B4-BE49-F238E27FC236}">
                <a16:creationId xmlns:a16="http://schemas.microsoft.com/office/drawing/2014/main" id="{ACC915B1-43AA-3E4B-9CA4-F6D83AC177E3}"/>
              </a:ext>
            </a:extLst>
          </p:cNvPr>
          <p:cNvSpPr>
            <a:spLocks noGrp="1"/>
          </p:cNvSpPr>
          <p:nvPr>
            <p:ph type="title"/>
          </p:nvPr>
        </p:nvSpPr>
        <p:spPr>
          <a:xfrm>
            <a:off x="1371600" y="75160"/>
            <a:ext cx="9610165" cy="668910"/>
          </a:xfrm>
        </p:spPr>
        <p:txBody>
          <a:bodyPr vert="horz" lIns="91440" tIns="45720" rIns="91440" bIns="45720" rtlCol="0" anchor="b">
            <a:normAutofit fontScale="90000"/>
          </a:bodyPr>
          <a:lstStyle/>
          <a:p>
            <a:pPr algn="ctr"/>
            <a:r>
              <a:rPr lang="en-US" altLang="zh-CN" b="1" dirty="0"/>
              <a:t>4</a:t>
            </a:r>
            <a:r>
              <a:rPr lang="zh-CN" altLang="en-US" b="1" dirty="0"/>
              <a:t>、生产环境压测层级目录准备和有效报告的输出</a:t>
            </a:r>
            <a:endParaRPr kumimoji="1" lang="en-US" altLang="zh-CN" sz="4800" dirty="0"/>
          </a:p>
        </p:txBody>
      </p:sp>
      <p:pic>
        <p:nvPicPr>
          <p:cNvPr id="6" name="图片 5">
            <a:extLst>
              <a:ext uri="{FF2B5EF4-FFF2-40B4-BE49-F238E27FC236}">
                <a16:creationId xmlns:a16="http://schemas.microsoft.com/office/drawing/2014/main" id="{1279CA18-6157-0A4B-9700-9DDDA4309993}"/>
              </a:ext>
            </a:extLst>
          </p:cNvPr>
          <p:cNvPicPr>
            <a:picLocks noChangeAspect="1"/>
          </p:cNvPicPr>
          <p:nvPr/>
        </p:nvPicPr>
        <p:blipFill>
          <a:blip r:embed="rId4"/>
          <a:stretch>
            <a:fillRect/>
          </a:stretch>
        </p:blipFill>
        <p:spPr>
          <a:xfrm>
            <a:off x="3175" y="668910"/>
            <a:ext cx="6092825" cy="6113930"/>
          </a:xfrm>
          <a:prstGeom prst="rect">
            <a:avLst/>
          </a:prstGeom>
        </p:spPr>
      </p:pic>
      <p:pic>
        <p:nvPicPr>
          <p:cNvPr id="8" name="图片 7">
            <a:extLst>
              <a:ext uri="{FF2B5EF4-FFF2-40B4-BE49-F238E27FC236}">
                <a16:creationId xmlns:a16="http://schemas.microsoft.com/office/drawing/2014/main" id="{606B0C6C-3800-1E47-8060-F0358E3DF820}"/>
              </a:ext>
            </a:extLst>
          </p:cNvPr>
          <p:cNvPicPr>
            <a:picLocks noChangeAspect="1"/>
          </p:cNvPicPr>
          <p:nvPr/>
        </p:nvPicPr>
        <p:blipFill>
          <a:blip r:embed="rId5"/>
          <a:stretch>
            <a:fillRect/>
          </a:stretch>
        </p:blipFill>
        <p:spPr>
          <a:xfrm>
            <a:off x="6096000" y="668910"/>
            <a:ext cx="6056966" cy="6113930"/>
          </a:xfrm>
          <a:prstGeom prst="rect">
            <a:avLst/>
          </a:prstGeom>
        </p:spPr>
      </p:pic>
    </p:spTree>
    <p:extLst>
      <p:ext uri="{BB962C8B-B14F-4D97-AF65-F5344CB8AC3E}">
        <p14:creationId xmlns:p14="http://schemas.microsoft.com/office/powerpoint/2010/main" val="121989178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F739990-5345-4D45-9179-E85878EA8302}"/>
              </a:ext>
            </a:extLst>
          </p:cNvPr>
          <p:cNvSpPr>
            <a:spLocks noGrp="1"/>
          </p:cNvSpPr>
          <p:nvPr>
            <p:ph idx="1"/>
          </p:nvPr>
        </p:nvSpPr>
        <p:spPr>
          <a:xfrm>
            <a:off x="222637" y="349623"/>
            <a:ext cx="6584830" cy="6432840"/>
          </a:xfrm>
        </p:spPr>
        <p:txBody>
          <a:bodyPr>
            <a:normAutofit/>
          </a:bodyPr>
          <a:lstStyle/>
          <a:p>
            <a:pPr marL="0" indent="0">
              <a:buNone/>
            </a:pPr>
            <a:r>
              <a:rPr kumimoji="1" lang="en-US" altLang="zh-CN" dirty="0"/>
              <a:t>2</a:t>
            </a:r>
            <a:r>
              <a:rPr kumimoji="1" lang="zh-CN" altLang="en-US" dirty="0"/>
              <a:t>、</a:t>
            </a:r>
            <a:r>
              <a:rPr lang="en" altLang="zh-CN" b="1" dirty="0"/>
              <a:t> </a:t>
            </a:r>
            <a:r>
              <a:rPr lang="zh-CN" altLang="en-US" b="1" dirty="0"/>
              <a:t>如何进行生产压测</a:t>
            </a:r>
            <a:endParaRPr lang="en-US" altLang="zh-CN" b="1" dirty="0"/>
          </a:p>
          <a:p>
            <a:pPr marL="0" indent="0">
              <a:buNone/>
            </a:pPr>
            <a:r>
              <a:rPr lang="en-US" altLang="zh-CN" b="1" dirty="0"/>
              <a:t>	1) </a:t>
            </a:r>
            <a:r>
              <a:rPr lang="zh-CN" altLang="en-US" b="1" dirty="0"/>
              <a:t>执行压测指令</a:t>
            </a:r>
            <a:endParaRPr lang="en-US" altLang="zh-CN" b="1" dirty="0"/>
          </a:p>
          <a:p>
            <a:pPr marL="1257300" lvl="2" indent="-342900">
              <a:buAutoNum type="alphaLcParenR"/>
            </a:pPr>
            <a:r>
              <a:rPr lang="zh-CN" altLang="en-US" b="1" dirty="0"/>
              <a:t>修改配置文件</a:t>
            </a:r>
            <a:r>
              <a:rPr lang="en" altLang="zh-CN" b="1" dirty="0" err="1"/>
              <a:t>jmeter.properties</a:t>
            </a:r>
            <a:r>
              <a:rPr lang="en" altLang="zh-CN" b="1" dirty="0"/>
              <a:t>(</a:t>
            </a:r>
            <a:r>
              <a:rPr lang="zh-CN" altLang="en-US" b="1" dirty="0"/>
              <a:t>如果只做接口测试不需要修改，保留原始配置</a:t>
            </a:r>
            <a:r>
              <a:rPr lang="en-US" altLang="zh-CN" b="1" dirty="0"/>
              <a:t>),</a:t>
            </a:r>
            <a:r>
              <a:rPr lang="zh-CN" altLang="en-US" b="1" dirty="0"/>
              <a:t>见右图</a:t>
            </a:r>
            <a:endParaRPr lang="en-US" altLang="zh-CN" b="1" dirty="0"/>
          </a:p>
          <a:p>
            <a:pPr marL="1257300" lvl="2" indent="-342900">
              <a:buFont typeface="Arial"/>
              <a:buAutoNum type="alphaLcParenR"/>
            </a:pPr>
            <a:r>
              <a:rPr lang="zh-CN" altLang="en-US" b="1" dirty="0"/>
              <a:t>回到脚本目录下</a:t>
            </a:r>
            <a:endParaRPr lang="en-US" altLang="zh-CN" b="1" dirty="0"/>
          </a:p>
          <a:p>
            <a:pPr marL="914400" lvl="2" indent="0">
              <a:buNone/>
            </a:pPr>
            <a:r>
              <a:rPr lang="zh-CN" altLang="en-US" b="1" dirty="0"/>
              <a:t>例如：</a:t>
            </a:r>
            <a:r>
              <a:rPr lang="en-US" altLang="zh-CN" b="1" dirty="0"/>
              <a:t>cd</a:t>
            </a:r>
            <a:r>
              <a:rPr lang="zh-CN" altLang="en-US" b="1" dirty="0"/>
              <a:t> </a:t>
            </a:r>
            <a:r>
              <a:rPr lang="en-US" altLang="zh-CN" b="1" dirty="0"/>
              <a:t>/test/performance/scripts/JMXScripts_20200611_studentLabel</a:t>
            </a:r>
          </a:p>
          <a:p>
            <a:pPr marL="1257300" lvl="2" indent="-342900">
              <a:buAutoNum type="alphaLcParenR" startAt="3"/>
            </a:pPr>
            <a:r>
              <a:rPr lang="zh-CN" altLang="en-US" b="1" dirty="0"/>
              <a:t>直接执行压测指令</a:t>
            </a:r>
            <a:endParaRPr lang="en-US" altLang="zh-CN" b="1" dirty="0"/>
          </a:p>
          <a:p>
            <a:pPr marL="914400" lvl="2" indent="0">
              <a:buNone/>
            </a:pPr>
            <a:r>
              <a:rPr lang="en" altLang="zh-CN" b="1" dirty="0" err="1"/>
              <a:t>jmeter</a:t>
            </a:r>
            <a:r>
              <a:rPr lang="en" altLang="zh-CN" b="1" dirty="0"/>
              <a:t> -n -t </a:t>
            </a:r>
            <a:r>
              <a:rPr lang="en" altLang="zh-CN" b="1" dirty="0" err="1"/>
              <a:t>XXX.jmx</a:t>
            </a:r>
            <a:r>
              <a:rPr lang="en" altLang="zh-CN" b="1" dirty="0"/>
              <a:t> -l </a:t>
            </a:r>
            <a:r>
              <a:rPr lang="en" altLang="zh-CN" b="1" dirty="0" err="1"/>
              <a:t>XXX.jtl</a:t>
            </a:r>
            <a:r>
              <a:rPr lang="en" altLang="zh-CN" b="1" dirty="0"/>
              <a:t> -e -o [</a:t>
            </a:r>
            <a:r>
              <a:rPr lang="zh-CN" altLang="en-US" b="1" dirty="0"/>
              <a:t>目标文件夹路径</a:t>
            </a:r>
            <a:r>
              <a:rPr lang="en-US" altLang="zh-CN" b="1" dirty="0"/>
              <a:t>]</a:t>
            </a:r>
          </a:p>
          <a:p>
            <a:pPr marL="914400" lvl="2" indent="0">
              <a:buNone/>
            </a:pPr>
            <a:r>
              <a:rPr lang="zh-CN" altLang="en-US" b="1" dirty="0"/>
              <a:t>例如：</a:t>
            </a:r>
            <a:r>
              <a:rPr lang="en" altLang="zh-CN" dirty="0"/>
              <a:t> </a:t>
            </a:r>
            <a:r>
              <a:rPr lang="en" altLang="zh-CN" dirty="0" err="1"/>
              <a:t>jmeter</a:t>
            </a:r>
            <a:r>
              <a:rPr lang="en" altLang="zh-CN" dirty="0"/>
              <a:t> -n -t </a:t>
            </a:r>
            <a:r>
              <a:rPr lang="en" altLang="zh-CN" dirty="0" err="1"/>
              <a:t>MiddleStageTest.jmx</a:t>
            </a:r>
            <a:r>
              <a:rPr lang="en" altLang="zh-CN" dirty="0"/>
              <a:t> -l </a:t>
            </a:r>
            <a:r>
              <a:rPr lang="en" altLang="zh-CN" dirty="0" err="1"/>
              <a:t>MiddleStage.jtl</a:t>
            </a:r>
            <a:r>
              <a:rPr lang="en" altLang="zh-CN" dirty="0"/>
              <a:t> -e -o /Applications/apache-jmeter-5.1.1/</a:t>
            </a:r>
            <a:r>
              <a:rPr lang="en" altLang="zh-CN" dirty="0" err="1"/>
              <a:t>TestSuite</a:t>
            </a:r>
            <a:r>
              <a:rPr lang="en" altLang="zh-CN" dirty="0"/>
              <a:t>/report/</a:t>
            </a:r>
            <a:r>
              <a:rPr lang="en" altLang="zh-CN" dirty="0" err="1"/>
              <a:t>jtl_report</a:t>
            </a:r>
            <a:r>
              <a:rPr lang="en" altLang="zh-CN" dirty="0"/>
              <a:t>/</a:t>
            </a:r>
            <a:endParaRPr lang="en-US" altLang="zh-CN" b="1" dirty="0"/>
          </a:p>
          <a:p>
            <a:pPr marL="457200" lvl="1" indent="0">
              <a:buNone/>
            </a:pPr>
            <a:r>
              <a:rPr lang="en-US" altLang="zh-CN" b="1" dirty="0"/>
              <a:t>2)</a:t>
            </a:r>
            <a:r>
              <a:rPr lang="zh-CN" altLang="en-US" b="1" dirty="0"/>
              <a:t>压测脚本修改（实现梯度压测）</a:t>
            </a:r>
          </a:p>
          <a:p>
            <a:pPr marL="457200" lvl="1" indent="0">
              <a:buNone/>
            </a:pPr>
            <a:r>
              <a:rPr lang="en" altLang="zh-CN" b="1" dirty="0"/>
              <a:t>	a</a:t>
            </a:r>
            <a:r>
              <a:rPr lang="en-US" altLang="zh-CN" b="1" dirty="0"/>
              <a:t>)</a:t>
            </a:r>
            <a:r>
              <a:rPr lang="en" altLang="zh-CN" b="1" dirty="0"/>
              <a:t>	JMX</a:t>
            </a:r>
            <a:r>
              <a:rPr lang="zh-CN" altLang="en-US" b="1" dirty="0"/>
              <a:t>脚本核心参数解析，见右图</a:t>
            </a:r>
            <a:endParaRPr lang="en-US" altLang="zh-CN" b="1" dirty="0"/>
          </a:p>
          <a:p>
            <a:pPr marL="457200" lvl="1" indent="0">
              <a:buNone/>
            </a:pPr>
            <a:r>
              <a:rPr lang="en" altLang="zh-CN" b="1" dirty="0"/>
              <a:t>	b</a:t>
            </a:r>
            <a:r>
              <a:rPr lang="en-US" altLang="zh-CN" b="1" dirty="0"/>
              <a:t>)	</a:t>
            </a:r>
            <a:r>
              <a:rPr lang="zh-CN" altLang="en-US" b="1" dirty="0"/>
              <a:t>对应操作方法，见右图</a:t>
            </a:r>
            <a:endParaRPr lang="en-US" altLang="zh-CN" b="1" dirty="0"/>
          </a:p>
          <a:p>
            <a:pPr marL="457200" lvl="1" indent="0">
              <a:buNone/>
            </a:pPr>
            <a:endParaRPr lang="zh-CN" altLang="en-US" b="1" dirty="0"/>
          </a:p>
          <a:p>
            <a:pPr marL="457200" lvl="1" indent="0">
              <a:buNone/>
            </a:pPr>
            <a:endParaRPr lang="zh-CN" altLang="en-US" b="1" dirty="0"/>
          </a:p>
          <a:p>
            <a:endParaRPr lang="zh-CN" altLang="en-US" b="1" dirty="0"/>
          </a:p>
          <a:p>
            <a:endParaRPr kumimoji="1" lang="zh-CN" altLang="en-US" dirty="0"/>
          </a:p>
        </p:txBody>
      </p:sp>
      <p:pic>
        <p:nvPicPr>
          <p:cNvPr id="4" name="图片 3">
            <a:extLst>
              <a:ext uri="{FF2B5EF4-FFF2-40B4-BE49-F238E27FC236}">
                <a16:creationId xmlns:a16="http://schemas.microsoft.com/office/drawing/2014/main" id="{A08E5D83-E063-C64D-85A9-C6AC780E9EF6}"/>
              </a:ext>
            </a:extLst>
          </p:cNvPr>
          <p:cNvPicPr>
            <a:picLocks noChangeAspect="1"/>
          </p:cNvPicPr>
          <p:nvPr/>
        </p:nvPicPr>
        <p:blipFill>
          <a:blip r:embed="rId3"/>
          <a:stretch>
            <a:fillRect/>
          </a:stretch>
        </p:blipFill>
        <p:spPr>
          <a:xfrm>
            <a:off x="6919528" y="432013"/>
            <a:ext cx="5272472" cy="33595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文本框 4">
            <a:extLst>
              <a:ext uri="{FF2B5EF4-FFF2-40B4-BE49-F238E27FC236}">
                <a16:creationId xmlns:a16="http://schemas.microsoft.com/office/drawing/2014/main" id="{B7E68D0E-931E-804E-8E23-D3AC29CF325A}"/>
              </a:ext>
            </a:extLst>
          </p:cNvPr>
          <p:cNvSpPr txBox="1"/>
          <p:nvPr/>
        </p:nvSpPr>
        <p:spPr>
          <a:xfrm>
            <a:off x="1606163" y="4998731"/>
            <a:ext cx="3347500" cy="1631216"/>
          </a:xfrm>
          <a:prstGeom prst="rect">
            <a:avLst/>
          </a:prstGeom>
          <a:noFill/>
        </p:spPr>
        <p:txBody>
          <a:bodyPr wrap="square" rtlCol="0">
            <a:spAutoFit/>
          </a:bodyPr>
          <a:lstStyle/>
          <a:p>
            <a:r>
              <a:rPr kumimoji="1" lang="en" altLang="zh-CN" sz="1000" dirty="0"/>
              <a:t>#vim </a:t>
            </a:r>
            <a:r>
              <a:rPr kumimoji="1" lang="zh-CN" altLang="en-US" sz="1000" dirty="0"/>
              <a:t>打开</a:t>
            </a:r>
            <a:r>
              <a:rPr kumimoji="1" lang="en" altLang="zh-CN" sz="1000" dirty="0"/>
              <a:t>JMX</a:t>
            </a:r>
            <a:r>
              <a:rPr kumimoji="1" lang="zh-CN" altLang="en-US" sz="1000" dirty="0"/>
              <a:t>脚本</a:t>
            </a:r>
          </a:p>
          <a:p>
            <a:r>
              <a:rPr kumimoji="1" lang="en-US" altLang="zh-CN" sz="1000" dirty="0"/>
              <a:t># </a:t>
            </a:r>
            <a:r>
              <a:rPr kumimoji="1" lang="en" altLang="zh-CN" sz="1000" dirty="0" err="1"/>
              <a:t>i</a:t>
            </a:r>
            <a:r>
              <a:rPr kumimoji="1" lang="en" altLang="zh-CN" sz="1000" dirty="0"/>
              <a:t> </a:t>
            </a:r>
            <a:r>
              <a:rPr kumimoji="1" lang="zh-CN" altLang="en-US" sz="1000" dirty="0"/>
              <a:t>输入模式</a:t>
            </a:r>
          </a:p>
          <a:p>
            <a:r>
              <a:rPr kumimoji="1" lang="en-US" altLang="zh-CN" sz="1000" dirty="0"/>
              <a:t># </a:t>
            </a:r>
            <a:r>
              <a:rPr kumimoji="1" lang="en" altLang="zh-CN" sz="1000" dirty="0"/>
              <a:t>ctrl + f </a:t>
            </a:r>
            <a:r>
              <a:rPr kumimoji="1" lang="zh-CN" altLang="en-US" sz="1000" dirty="0"/>
              <a:t>查找需要的信息</a:t>
            </a:r>
          </a:p>
          <a:p>
            <a:r>
              <a:rPr kumimoji="1" lang="en-US" altLang="zh-CN" sz="1000" dirty="0"/>
              <a:t>#</a:t>
            </a:r>
            <a:r>
              <a:rPr kumimoji="1" lang="zh-CN" altLang="en-US" sz="1000" dirty="0"/>
              <a:t>移动光标修改</a:t>
            </a:r>
          </a:p>
          <a:p>
            <a:r>
              <a:rPr kumimoji="1" lang="en-US" altLang="zh-CN" sz="1000" dirty="0"/>
              <a:t>#</a:t>
            </a:r>
            <a:r>
              <a:rPr kumimoji="1" lang="zh-CN" altLang="en-US" sz="1000" dirty="0"/>
              <a:t>保存下载 </a:t>
            </a:r>
          </a:p>
          <a:p>
            <a:r>
              <a:rPr kumimoji="1" lang="en" altLang="zh-CN" sz="1000" dirty="0"/>
              <a:t>esc</a:t>
            </a:r>
          </a:p>
          <a:p>
            <a:r>
              <a:rPr kumimoji="1" lang="en" altLang="zh-CN" sz="1000" dirty="0"/>
              <a:t>:</a:t>
            </a:r>
            <a:r>
              <a:rPr kumimoji="1" lang="en" altLang="zh-CN" sz="1000" dirty="0" err="1"/>
              <a:t>wq</a:t>
            </a:r>
            <a:r>
              <a:rPr kumimoji="1" lang="en" altLang="zh-CN" sz="1000" dirty="0"/>
              <a:t>!</a:t>
            </a:r>
          </a:p>
          <a:p>
            <a:r>
              <a:rPr kumimoji="1" lang="en" altLang="zh-CN" sz="1000" dirty="0"/>
              <a:t>#</a:t>
            </a:r>
            <a:r>
              <a:rPr kumimoji="1" lang="zh-CN" altLang="en-US" sz="1000" dirty="0"/>
              <a:t>强制退出</a:t>
            </a:r>
            <a:r>
              <a:rPr kumimoji="1" lang="en-US" altLang="zh-CN" sz="1000" dirty="0"/>
              <a:t>(</a:t>
            </a:r>
            <a:r>
              <a:rPr kumimoji="1" lang="zh-CN" altLang="en-US" sz="1000" dirty="0"/>
              <a:t>不修改</a:t>
            </a:r>
            <a:r>
              <a:rPr kumimoji="1" lang="en-US" altLang="zh-CN" sz="1000" dirty="0"/>
              <a:t>)</a:t>
            </a:r>
          </a:p>
          <a:p>
            <a:r>
              <a:rPr kumimoji="1" lang="en" altLang="zh-CN" sz="1000" dirty="0"/>
              <a:t>esc</a:t>
            </a:r>
          </a:p>
          <a:p>
            <a:r>
              <a:rPr kumimoji="1" lang="en" altLang="zh-CN" sz="1000" dirty="0"/>
              <a:t>:q!</a:t>
            </a:r>
            <a:endParaRPr kumimoji="1" lang="zh-CN" altLang="en-US" sz="1000" dirty="0"/>
          </a:p>
        </p:txBody>
      </p:sp>
      <p:pic>
        <p:nvPicPr>
          <p:cNvPr id="6" name="图片 5">
            <a:extLst>
              <a:ext uri="{FF2B5EF4-FFF2-40B4-BE49-F238E27FC236}">
                <a16:creationId xmlns:a16="http://schemas.microsoft.com/office/drawing/2014/main" id="{0A796BD6-1381-DC45-B2FA-4D5AB3441F9F}"/>
              </a:ext>
            </a:extLst>
          </p:cNvPr>
          <p:cNvPicPr>
            <a:picLocks noChangeAspect="1"/>
          </p:cNvPicPr>
          <p:nvPr/>
        </p:nvPicPr>
        <p:blipFill>
          <a:blip r:embed="rId4"/>
          <a:stretch>
            <a:fillRect/>
          </a:stretch>
        </p:blipFill>
        <p:spPr>
          <a:xfrm>
            <a:off x="6919528" y="855433"/>
            <a:ext cx="5272472" cy="3451534"/>
          </a:xfrm>
          <a:prstGeom prst="rect">
            <a:avLst/>
          </a:prstGeom>
        </p:spPr>
      </p:pic>
      <p:pic>
        <p:nvPicPr>
          <p:cNvPr id="7" name="图片 6">
            <a:extLst>
              <a:ext uri="{FF2B5EF4-FFF2-40B4-BE49-F238E27FC236}">
                <a16:creationId xmlns:a16="http://schemas.microsoft.com/office/drawing/2014/main" id="{700DB09D-9FD0-A74E-9E37-0065BCC83EE9}"/>
              </a:ext>
            </a:extLst>
          </p:cNvPr>
          <p:cNvPicPr>
            <a:picLocks noChangeAspect="1"/>
          </p:cNvPicPr>
          <p:nvPr/>
        </p:nvPicPr>
        <p:blipFill>
          <a:blip r:embed="rId5"/>
          <a:stretch>
            <a:fillRect/>
          </a:stretch>
        </p:blipFill>
        <p:spPr>
          <a:xfrm>
            <a:off x="6919528" y="4394430"/>
            <a:ext cx="5272471" cy="2463570"/>
          </a:xfrm>
          <a:prstGeom prst="rect">
            <a:avLst/>
          </a:prstGeom>
        </p:spPr>
      </p:pic>
    </p:spTree>
    <p:extLst>
      <p:ext uri="{BB962C8B-B14F-4D97-AF65-F5344CB8AC3E}">
        <p14:creationId xmlns:p14="http://schemas.microsoft.com/office/powerpoint/2010/main" val="166929596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F732EDD-BBC0-D646-9505-06BE83EDCCB9}"/>
              </a:ext>
            </a:extLst>
          </p:cNvPr>
          <p:cNvSpPr>
            <a:spLocks noGrp="1"/>
          </p:cNvSpPr>
          <p:nvPr>
            <p:ph idx="1"/>
          </p:nvPr>
        </p:nvSpPr>
        <p:spPr>
          <a:xfrm>
            <a:off x="421341" y="278296"/>
            <a:ext cx="5295647" cy="6364551"/>
          </a:xfrm>
        </p:spPr>
        <p:txBody>
          <a:bodyPr>
            <a:normAutofit/>
          </a:bodyPr>
          <a:lstStyle/>
          <a:p>
            <a:pPr marL="914400" lvl="2" indent="0">
              <a:buNone/>
            </a:pPr>
            <a:r>
              <a:rPr lang="en" altLang="zh-CN" b="1" dirty="0"/>
              <a:t>c</a:t>
            </a:r>
            <a:r>
              <a:rPr lang="zh-CN" altLang="en" b="1" dirty="0"/>
              <a:t>）</a:t>
            </a:r>
            <a:r>
              <a:rPr lang="zh-CN" altLang="en-US" b="1" dirty="0"/>
              <a:t>并发数、执行时间、</a:t>
            </a:r>
            <a:r>
              <a:rPr lang="en" altLang="zh-CN" b="1" dirty="0"/>
              <a:t>TPS</a:t>
            </a:r>
            <a:r>
              <a:rPr lang="zh-CN" altLang="en-US" b="1" dirty="0"/>
              <a:t>限制器设置，见右图</a:t>
            </a:r>
          </a:p>
          <a:p>
            <a:r>
              <a:rPr lang="en-US" altLang="zh-CN" b="1" dirty="0"/>
              <a:t>3</a:t>
            </a:r>
            <a:r>
              <a:rPr lang="zh-CN" altLang="en-US" b="1" dirty="0"/>
              <a:t>、压测报告输出，见右图</a:t>
            </a:r>
            <a:endParaRPr lang="en-US" altLang="zh-CN" b="1" dirty="0"/>
          </a:p>
          <a:p>
            <a:pPr lvl="1"/>
            <a:r>
              <a:rPr lang="en" altLang="zh-CN" dirty="0"/>
              <a:t>cd</a:t>
            </a:r>
            <a:r>
              <a:rPr lang="zh-CN" altLang="en-US" dirty="0"/>
              <a:t>到三级目录</a:t>
            </a:r>
            <a:r>
              <a:rPr lang="en-US" altLang="zh-CN" dirty="0"/>
              <a:t>(</a:t>
            </a:r>
            <a:r>
              <a:rPr lang="en" altLang="zh-CN" dirty="0"/>
              <a:t>report)</a:t>
            </a:r>
            <a:r>
              <a:rPr lang="zh-CN" altLang="en-US" dirty="0"/>
              <a:t>下</a:t>
            </a:r>
            <a:endParaRPr lang="en-US" altLang="zh-CN" dirty="0"/>
          </a:p>
          <a:p>
            <a:pPr lvl="1"/>
            <a:r>
              <a:rPr lang="en-US" altLang="zh-CN" b="1" dirty="0"/>
              <a:t>#</a:t>
            </a:r>
            <a:r>
              <a:rPr lang="zh-CN" altLang="en-US" b="1" dirty="0"/>
              <a:t>压缩</a:t>
            </a:r>
          </a:p>
          <a:p>
            <a:pPr lvl="1"/>
            <a:r>
              <a:rPr lang="en" altLang="zh-CN" b="1" dirty="0"/>
              <a:t>tar </a:t>
            </a:r>
            <a:r>
              <a:rPr lang="en" altLang="zh-CN" b="1" dirty="0" err="1"/>
              <a:t>czvf</a:t>
            </a:r>
            <a:r>
              <a:rPr lang="en" altLang="zh-CN" b="1" dirty="0"/>
              <a:t> </a:t>
            </a:r>
            <a:r>
              <a:rPr lang="en" altLang="zh-CN" b="1" dirty="0" err="1"/>
              <a:t>filename.tar</a:t>
            </a:r>
            <a:r>
              <a:rPr lang="en" altLang="zh-CN" b="1" dirty="0"/>
              <a:t> </a:t>
            </a:r>
            <a:r>
              <a:rPr lang="en" altLang="zh-CN" b="1" dirty="0" err="1"/>
              <a:t>dirname</a:t>
            </a:r>
            <a:endParaRPr lang="en" altLang="zh-CN" b="1" dirty="0"/>
          </a:p>
          <a:p>
            <a:pPr lvl="1"/>
            <a:r>
              <a:rPr lang="en" altLang="zh-CN" b="1" dirty="0"/>
              <a:t>#</a:t>
            </a:r>
            <a:r>
              <a:rPr lang="zh-CN" altLang="en-US" b="1" dirty="0"/>
              <a:t>解压</a:t>
            </a:r>
          </a:p>
          <a:p>
            <a:pPr lvl="1"/>
            <a:r>
              <a:rPr lang="en" altLang="zh-CN" b="1" dirty="0"/>
              <a:t>tar </a:t>
            </a:r>
            <a:r>
              <a:rPr lang="en" altLang="zh-CN" b="1" dirty="0" err="1"/>
              <a:t>zxvf</a:t>
            </a:r>
            <a:r>
              <a:rPr lang="en" altLang="zh-CN" b="1" dirty="0"/>
              <a:t> </a:t>
            </a:r>
            <a:r>
              <a:rPr lang="en" altLang="zh-CN" b="1" dirty="0" err="1"/>
              <a:t>filename.tar</a:t>
            </a:r>
            <a:endParaRPr lang="en" altLang="zh-CN" b="1" dirty="0"/>
          </a:p>
          <a:p>
            <a:pPr lvl="1"/>
            <a:r>
              <a:rPr lang="en" altLang="zh-CN" b="1" dirty="0"/>
              <a:t>#</a:t>
            </a:r>
            <a:r>
              <a:rPr lang="zh-CN" altLang="en-US" b="1" dirty="0"/>
              <a:t>下载</a:t>
            </a:r>
          </a:p>
          <a:p>
            <a:pPr lvl="1"/>
            <a:r>
              <a:rPr lang="en" altLang="zh-CN" b="1" dirty="0" err="1"/>
              <a:t>sz</a:t>
            </a:r>
            <a:r>
              <a:rPr lang="en" altLang="zh-CN" b="1" dirty="0"/>
              <a:t> </a:t>
            </a:r>
            <a:r>
              <a:rPr lang="en" altLang="zh-CN" b="1" dirty="0" err="1"/>
              <a:t>filename.tar</a:t>
            </a:r>
            <a:endParaRPr lang="en" altLang="zh-CN" b="1" dirty="0"/>
          </a:p>
          <a:p>
            <a:pPr marL="457200" lvl="1" indent="0">
              <a:buNone/>
            </a:pPr>
            <a:r>
              <a:rPr lang="zh-CN" altLang="en-US" b="1" dirty="0"/>
              <a:t>最终记录报告输出：</a:t>
            </a:r>
            <a:endParaRPr lang="en-US" altLang="zh-CN" b="1" dirty="0"/>
          </a:p>
          <a:p>
            <a:pPr marL="457200" lvl="1" indent="0">
              <a:buNone/>
            </a:pPr>
            <a:r>
              <a:rPr lang="zh-CN" altLang="en-US" b="1" dirty="0"/>
              <a:t>参考：</a:t>
            </a:r>
            <a:endParaRPr lang="en-US" altLang="zh-CN" b="1" dirty="0"/>
          </a:p>
          <a:p>
            <a:pPr marL="457200" lvl="1" indent="0">
              <a:buNone/>
            </a:pPr>
            <a:r>
              <a:rPr lang="en" altLang="zh-CN" dirty="0">
                <a:hlinkClick r:id="rId3"/>
              </a:rPr>
              <a:t>http://confluence.zmops.cc/pages/viewpage.action?pageId=39736901</a:t>
            </a:r>
            <a:endParaRPr lang="en" altLang="zh-CN" dirty="0"/>
          </a:p>
          <a:p>
            <a:pPr marL="457200" lvl="1" indent="0">
              <a:buNone/>
            </a:pPr>
            <a:r>
              <a:rPr lang="en" altLang="zh-CN" dirty="0">
                <a:hlinkClick r:id="rId4"/>
              </a:rPr>
              <a:t>http://confluence.zmops.cc/pages/viewpage.action?pageId=42487836</a:t>
            </a:r>
            <a:endParaRPr lang="zh-CN" altLang="en-US" b="1" dirty="0"/>
          </a:p>
          <a:p>
            <a:endParaRPr kumimoji="1" lang="zh-CN" altLang="en-US" dirty="0"/>
          </a:p>
        </p:txBody>
      </p:sp>
      <p:pic>
        <p:nvPicPr>
          <p:cNvPr id="4" name="图片 3">
            <a:extLst>
              <a:ext uri="{FF2B5EF4-FFF2-40B4-BE49-F238E27FC236}">
                <a16:creationId xmlns:a16="http://schemas.microsoft.com/office/drawing/2014/main" id="{E4632D45-316E-D742-944D-0856671B3B7D}"/>
              </a:ext>
            </a:extLst>
          </p:cNvPr>
          <p:cNvPicPr>
            <a:picLocks noChangeAspect="1"/>
          </p:cNvPicPr>
          <p:nvPr/>
        </p:nvPicPr>
        <p:blipFill>
          <a:blip r:embed="rId5"/>
          <a:stretch>
            <a:fillRect/>
          </a:stretch>
        </p:blipFill>
        <p:spPr>
          <a:xfrm>
            <a:off x="5899868" y="80683"/>
            <a:ext cx="6292131" cy="30544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图片 5">
            <a:extLst>
              <a:ext uri="{FF2B5EF4-FFF2-40B4-BE49-F238E27FC236}">
                <a16:creationId xmlns:a16="http://schemas.microsoft.com/office/drawing/2014/main" id="{354AEC69-75E9-8547-9A73-A43EBA2C5FDA}"/>
              </a:ext>
            </a:extLst>
          </p:cNvPr>
          <p:cNvPicPr>
            <a:picLocks noChangeAspect="1"/>
          </p:cNvPicPr>
          <p:nvPr/>
        </p:nvPicPr>
        <p:blipFill>
          <a:blip r:embed="rId6"/>
          <a:stretch>
            <a:fillRect/>
          </a:stretch>
        </p:blipFill>
        <p:spPr>
          <a:xfrm>
            <a:off x="5899868" y="3348317"/>
            <a:ext cx="6211450" cy="3429000"/>
          </a:xfrm>
          <a:prstGeom prst="rect">
            <a:avLst/>
          </a:prstGeom>
        </p:spPr>
      </p:pic>
    </p:spTree>
    <p:extLst>
      <p:ext uri="{BB962C8B-B14F-4D97-AF65-F5344CB8AC3E}">
        <p14:creationId xmlns:p14="http://schemas.microsoft.com/office/powerpoint/2010/main" val="171005853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97CCDD1-BC45-41AA-A117-BEC83F552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846C75EB-D859-834F-8811-B073C4EC9209}"/>
              </a:ext>
            </a:extLst>
          </p:cNvPr>
          <p:cNvSpPr>
            <a:spLocks noGrp="1"/>
          </p:cNvSpPr>
          <p:nvPr>
            <p:ph type="title"/>
          </p:nvPr>
        </p:nvSpPr>
        <p:spPr>
          <a:xfrm>
            <a:off x="5459709" y="4050264"/>
            <a:ext cx="5700416" cy="1412858"/>
          </a:xfrm>
        </p:spPr>
        <p:txBody>
          <a:bodyPr vert="horz" lIns="91440" tIns="45720" rIns="91440" bIns="45720" rtlCol="0" anchor="b">
            <a:normAutofit/>
          </a:bodyPr>
          <a:lstStyle/>
          <a:p>
            <a:pPr algn="r"/>
            <a:r>
              <a:rPr kumimoji="1" lang="zh-CN" altLang="en-US" sz="4000"/>
              <a:t>五、生产性能瓶颈分析到接口链路追踪</a:t>
            </a:r>
          </a:p>
        </p:txBody>
      </p:sp>
      <p:sp>
        <p:nvSpPr>
          <p:cNvPr id="3" name="内容占位符 2">
            <a:extLst>
              <a:ext uri="{FF2B5EF4-FFF2-40B4-BE49-F238E27FC236}">
                <a16:creationId xmlns:a16="http://schemas.microsoft.com/office/drawing/2014/main" id="{26E6A8B3-F640-D74E-8C06-CF7D677A8181}"/>
              </a:ext>
            </a:extLst>
          </p:cNvPr>
          <p:cNvSpPr>
            <a:spLocks noGrp="1"/>
          </p:cNvSpPr>
          <p:nvPr>
            <p:ph idx="1"/>
          </p:nvPr>
        </p:nvSpPr>
        <p:spPr>
          <a:xfrm>
            <a:off x="5459709" y="5466298"/>
            <a:ext cx="5700416" cy="401101"/>
          </a:xfrm>
        </p:spPr>
        <p:txBody>
          <a:bodyPr vert="horz" lIns="91440" tIns="45720" rIns="91440" bIns="45720" rtlCol="0" anchor="t">
            <a:noAutofit/>
          </a:bodyPr>
          <a:lstStyle/>
          <a:p>
            <a:pPr marL="0" indent="0">
              <a:lnSpc>
                <a:spcPct val="90000"/>
              </a:lnSpc>
              <a:buNone/>
            </a:pPr>
            <a:r>
              <a:rPr kumimoji="1" lang="zh-CN" altLang="en-US" sz="1600" cap="all" dirty="0"/>
              <a:t>当通过</a:t>
            </a:r>
            <a:r>
              <a:rPr lang="en" altLang="zh-CN" sz="1600" b="1" dirty="0"/>
              <a:t>Grafana</a:t>
            </a:r>
            <a:r>
              <a:rPr lang="zh-CN" altLang="en-US" sz="1600" b="1" cap="all" dirty="0"/>
              <a:t>（服务各项性能指标监控）发现压测瓶颈</a:t>
            </a:r>
          </a:p>
        </p:txBody>
      </p:sp>
      <p:grpSp>
        <p:nvGrpSpPr>
          <p:cNvPr id="27" name="Group 26">
            <a:extLst>
              <a:ext uri="{FF2B5EF4-FFF2-40B4-BE49-F238E27FC236}">
                <a16:creationId xmlns:a16="http://schemas.microsoft.com/office/drawing/2014/main" id="{FB338E00-EF4D-4386-ABAC-EB8DDBA3A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28" name="Freeform 13">
              <a:extLst>
                <a:ext uri="{FF2B5EF4-FFF2-40B4-BE49-F238E27FC236}">
                  <a16:creationId xmlns:a16="http://schemas.microsoft.com/office/drawing/2014/main" id="{3DECB7BB-96EE-4B73-92FB-C8497F23D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5671F8B-74B4-43C3-9E73-44819C8CBAB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0" name="Straight Connector 29">
                <a:extLst>
                  <a:ext uri="{FF2B5EF4-FFF2-40B4-BE49-F238E27FC236}">
                    <a16:creationId xmlns:a16="http://schemas.microsoft.com/office/drawing/2014/main" id="{8E9CF985-86CA-425F-8EFC-ECE9EA49E1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6C750E-9F7D-407C-AAAC-D4074E6538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410FF1-FB65-4055-8103-28B168413E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86FE80-AA2D-4DA5-A574-DF4317232B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CBB1BF-927A-47E7-B207-5E560809BE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8BBC3B-7095-4ED0-832A-7576CCDF4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772508-79AB-4940-B777-326C90F580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C32C595-AD9F-45EC-A6D4-0B0E543917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579654-1A83-498C-8663-2A4E7B17E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3E7702-246E-4B23-A4FF-8C2B91E1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72701B-AD87-4EEA-A7D5-A973B6D955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2168CB5-6325-48E8-A23E-8055DE084B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360AF77-0ECD-4534-ADCC-6C0808532D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705C13B-1465-456A-A168-E5667519D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9DB0343-E053-42F5-A76B-8F01284D2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821940-E076-4993-B3BA-5076DC1DB1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B1A061-5016-40BE-8F4E-264516C888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0FC8655-80CC-4396-9465-A71531640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B3B07A2-99A3-42CC-9690-05E5AD798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C631945-3032-4E41-8881-A5D562071C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324E81-27C5-462C-8621-48864E08B3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C4692A-0A11-4061-85AB-2A16C8E252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D443998-832B-41E1-BAC3-9393ABA24E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B027302-761F-4979-9BA6-97968D0050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9C24E1-11AA-4206-B484-F6AFB510AE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39BD64-4B16-42C0-A260-17FB51C2C3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CE7C40-9AA7-4879-8820-B974CF11C7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08E0294-C1BC-4CA7-94A0-30428BBFD8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8CCEB4A-C7DA-4248-B2CA-BAE0121E65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ABA533-F412-44BF-9934-A5653F9F31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20567E-091A-465A-AD2B-0338189E4B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0490FB2-19F6-4C62-9FFD-797745293B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9020B0-CE79-4BE9-A165-534FEF105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DCFA292-A795-4E51-A900-1718A5B44D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F8C751E-7B81-42E1-ACBC-E63D5AD04D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D03C2C-7DFE-488D-AADF-3A496396B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0DB9C7A-CB16-48BA-8B14-FB9F2EB38D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18FCBC-E4EA-44F6-828F-9D88FF97CC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750E8B1-D91E-4D22-A1E5-9F4108FE88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1307699-29F7-4A27-8978-EF0CD18066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1BF98A9-1924-47EC-AE32-EC8A342B34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62688BC-50F9-48A0-8B85-C56298E789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61242D-E9A7-4FF2-A51E-B752BC419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668280C-5D6F-4B61-BB86-678FB4F2C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D12E0A1-5C0E-407E-9F03-D1874089E3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F6E734-36D3-4D9C-BCB1-9212E49B07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BE001CC-39BE-495D-86A3-A3B38CBB3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770ECD-6BAF-4842-9E19-A1D03FF1AF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3BCD0FB-B20B-42FA-A167-B2D5F25BE0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8865560-6ECC-407D-B08A-9FA962F139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0C33473-4F29-47A1-A51F-3C95CA836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31DD6A4-DE81-4CAD-9B87-064AA6C831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C37034-27FF-4347-8D12-4B7BD6DCD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74F41D-D0D3-4495-B3AB-B1E77FFA7A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5BE419-1683-490A-96FA-300410A252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5B88E3-17A7-4606-B6E3-F32638A0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F3C5F79-963A-4AF5-AC72-E42B040D91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E797E3B-670D-4361-AA05-3CE31222B1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AA74128-F40C-485E-8E4A-EABE5F290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9C89933-43DF-449A-81C6-E64FDBE07F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8115697-A8BA-48D1-A8A0-FB336655DA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95A338F-3DB8-4D70-86D7-EAEA815F47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24656E9-EE4E-44D4-84FB-51B1E95566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F6EA1A-3648-4E5A-AC59-C85BE13B2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77752C6-2933-4E33-9514-D3313ECCDF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DACE6B1-D387-411F-B4A2-62C8D0D92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66BE861-68AF-4EF9-9172-4B20CC545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DE61713-22BB-4520-B36B-21E91D5B50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2C76271-E45B-4C93-A601-891105624D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F9B9DAB-EA9C-4592-8882-41A2B444E4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8D3EAEC-6BE5-4999-B8CC-D0AD7307C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CF91791-A617-45B7-BAA2-1A66F07EC7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710CF73-4E4C-4A91-BEBA-797FF224D4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26156D2-A85B-4EEE-BFA7-A3C668883D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44661B6-A3C4-41AD-A262-BBFCF327E8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28466E-DD70-4AC7-A4B4-E59885B5EA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5D60931-B237-4874-B86D-05D96A29D9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92A76EE-FB15-4CCA-B9E3-8E78E0A44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图片 3">
            <a:extLst>
              <a:ext uri="{FF2B5EF4-FFF2-40B4-BE49-F238E27FC236}">
                <a16:creationId xmlns:a16="http://schemas.microsoft.com/office/drawing/2014/main" id="{8C9015DF-3967-6A4D-9C85-A8B586B266E5}"/>
              </a:ext>
            </a:extLst>
          </p:cNvPr>
          <p:cNvPicPr>
            <a:picLocks noChangeAspect="1"/>
          </p:cNvPicPr>
          <p:nvPr/>
        </p:nvPicPr>
        <p:blipFill rotWithShape="1">
          <a:blip r:embed="rId4"/>
          <a:srcRect l="24286" r="15435" b="-1"/>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109" name="Rectangle 108">
            <a:extLst>
              <a:ext uri="{FF2B5EF4-FFF2-40B4-BE49-F238E27FC236}">
                <a16:creationId xmlns:a16="http://schemas.microsoft.com/office/drawing/2014/main" id="{CD4601C3-018C-4625-8915-EA024C9EB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9003A917-90D3-4274-926C-172BE7F8C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112" name="Freeform 97">
              <a:extLst>
                <a:ext uri="{FF2B5EF4-FFF2-40B4-BE49-F238E27FC236}">
                  <a16:creationId xmlns:a16="http://schemas.microsoft.com/office/drawing/2014/main" id="{0908A0F1-3FD6-4213-9BC1-9AD23A65A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39611E6E-1B0E-4D40-A3C0-E044C8F4C9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4" name="Straight Connector 113">
                <a:extLst>
                  <a:ext uri="{FF2B5EF4-FFF2-40B4-BE49-F238E27FC236}">
                    <a16:creationId xmlns:a16="http://schemas.microsoft.com/office/drawing/2014/main" id="{1B7BD5D0-1F00-460B-806F-34C2DF0E1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48209B3-CCBA-46F1-91E7-3828F7E807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034130-95FF-47DB-A95E-FE9281E32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8999E2-C4CB-482E-8DBB-9EC39FD12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881EB8C-6CB6-467F-BB2D-13C703E50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164B376-F4C2-467D-8877-304D78CCD2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0A9806-202C-477F-AA54-86D8B28079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7DFD2B0-E379-4B54-8D04-63D3FD28AC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7883862-37A1-4162-B9BE-CA638BE29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5CC9F65-BE1C-4FB2-A0D0-E536E3B41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C36885F-A845-41CF-9915-6F8A267ADA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518794-B218-460A-8151-E1FF864A61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C128C0E-461B-4155-8A85-E470D6DB4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E896EF3-B10B-48C1-ACEB-C09467A91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DE5FB59-3CC7-44AE-AF5D-62B8B8F40F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D6AAA7-0D1C-4662-90B5-66DC52926C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AF776B1-96ED-4DFA-BFD2-ECFC63273E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F099073-3E92-4B26-B69F-ABBCCB3EA5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0C178C3-E77E-45CA-817B-F0B4759F8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388F8B-3248-406A-A08A-A7916D174C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4EC990-2D2F-4538-9F83-5FF86B3BCD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F48F577-3CB0-425B-8289-A50608D1D9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195A170-FE70-45C2-AB7A-A07F0F5949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6F9FCB9-B6AF-41C5-9F56-8A5E2CD6D0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C520A77-997D-42A8-A814-C849545D63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2C69435-2CF9-4BC9-9039-BA544D86BA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B27A2F-A3C4-418B-AD81-15B332325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3DE48A8-D15E-431B-89F3-590B5BE363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817E595-FBE1-464D-AB48-C3A20CFD2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D03F910-9024-42AE-A93F-894F1EB923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26D8103-ED1E-4D35-8D27-7C94C24B13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8BF0FF6-7F39-49F9-AABD-BED0B5E97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33A4524-5E50-4805-B1A5-71C1D51F80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6127272-1E70-492B-BB99-C5C2751A3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9F45377-9727-4FA9-AA75-D1E160EAB8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7117D6-9106-4086-AF9D-5398BD944F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127CFB3-78C1-49B1-993B-14522F6AAF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4228667-5E5B-4F3B-8DA3-3819C03CF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79BA0B6-B80B-465F-9B78-5E44067C2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13AF67E-2B79-4B05-A01C-F0744FAA5E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F7A1D85-89A3-4AA4-A586-6B659F4018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77A48BA-367C-4C1D-B953-F9653BA7A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FA76DBF-E8F2-4810-BDF4-CD8E6F84C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046D349-D436-447D-BDFC-07CAF22CE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A5B3C6A-67FE-40A0-AE80-8BDED5526E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B810096-2B79-459C-AA83-63E61EDAA6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CF5C53D-1C5A-445C-98DF-B53FA2CB5D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D9162F8-A512-4776-AD65-D630F25215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3F9EEC6-E41C-4001-AD8D-3EE1EC879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FA70F7C-E919-46E2-8299-4FE182E4F6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73D2C9-75ED-4085-B394-383445288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3A893C5-6EA9-496F-AE90-4D292ACE3B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51AEF3-D335-4ACA-A1D6-483057FDB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ED7D95-4225-443A-A3FF-A3290626D0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7405438-2A7F-42A5-89DB-BE2E08E127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F2130F9-C6C6-4EA3-8B03-ECBA2E2A4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81F3888-3758-4C8F-B4A0-AA14558BA7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F414BCD-CF97-48F6-A158-CFFC9B67C5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89A9B2-5E48-4057-A6D4-B42C26847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C1D78CD-DC9A-4146-AD12-3C20CD1334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E2FDA69-EA5A-46D3-88B0-FE7E88DF44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ED9986C-E862-439C-A069-05F03582F9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4D74EBB-1EB8-4B89-A619-C331186AB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107C509-3461-4DD0-9856-5147789E97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D1DFD6-1474-4C12-B499-37EFDE8117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FD51DDC-E752-4B04-A3D3-7BBF0D3825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4DAEAE5-5002-4C63-9C82-F4C508A85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7503B-B975-41B5-93D3-2647C123B3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B458879-3912-47B5-A207-88C551DCE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76B8D65-79A2-43C9-85D1-D8386039D9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F05B135-1911-4680-B000-67033E684D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B7C0691-A0A7-4C8E-B4EC-D25570CB1C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DA8E271-1C16-478D-AFC6-00DA9DAEE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9E46B10-59EA-47AD-AB71-821D11A81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50DBC8B-14EA-415D-A67E-07157E77B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D1050FE-46F7-4936-B479-6976AD8EA0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37B9661-B55D-4549-B9D0-7740D59D19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A4F9569-DD02-44F0-A355-C411F7DA83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图片 4">
            <a:extLst>
              <a:ext uri="{FF2B5EF4-FFF2-40B4-BE49-F238E27FC236}">
                <a16:creationId xmlns:a16="http://schemas.microsoft.com/office/drawing/2014/main" id="{EBD608F7-344D-4C40-84FF-6E0DA08211FA}"/>
              </a:ext>
            </a:extLst>
          </p:cNvPr>
          <p:cNvPicPr>
            <a:picLocks noChangeAspect="1"/>
          </p:cNvPicPr>
          <p:nvPr/>
        </p:nvPicPr>
        <p:blipFill rotWithShape="1">
          <a:blip r:embed="rId5"/>
          <a:srcRect l="33468" r="18175"/>
          <a:stretch/>
        </p:blipFill>
        <p:spPr>
          <a:xfrm>
            <a:off x="-2334"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2193891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DF32-733B-0B46-A9C0-78D27A8D3725}"/>
              </a:ext>
            </a:extLst>
          </p:cNvPr>
          <p:cNvSpPr>
            <a:spLocks noGrp="1"/>
          </p:cNvSpPr>
          <p:nvPr>
            <p:ph type="title"/>
          </p:nvPr>
        </p:nvSpPr>
        <p:spPr/>
        <p:txBody>
          <a:bodyPr/>
          <a:lstStyle/>
          <a:p>
            <a:r>
              <a:rPr kumimoji="1" lang="zh-CN" altLang="en-US" dirty="0"/>
              <a:t>内容纪要</a:t>
            </a:r>
          </a:p>
        </p:txBody>
      </p:sp>
      <p:sp>
        <p:nvSpPr>
          <p:cNvPr id="3" name="内容占位符 2">
            <a:extLst>
              <a:ext uri="{FF2B5EF4-FFF2-40B4-BE49-F238E27FC236}">
                <a16:creationId xmlns:a16="http://schemas.microsoft.com/office/drawing/2014/main" id="{16A0175C-AAE3-BF48-84B5-0138E0C99B27}"/>
              </a:ext>
            </a:extLst>
          </p:cNvPr>
          <p:cNvSpPr>
            <a:spLocks noGrp="1"/>
          </p:cNvSpPr>
          <p:nvPr>
            <p:ph idx="1"/>
          </p:nvPr>
        </p:nvSpPr>
        <p:spPr>
          <a:xfrm>
            <a:off x="685801" y="1676401"/>
            <a:ext cx="10131425" cy="4572000"/>
          </a:xfrm>
        </p:spPr>
        <p:txBody>
          <a:bodyPr>
            <a:normAutofit lnSpcReduction="10000"/>
          </a:bodyPr>
          <a:lstStyle/>
          <a:p>
            <a:r>
              <a:rPr kumimoji="1" lang="zh-CN" altLang="en-US" dirty="0"/>
              <a:t>一、生产环境性能测试的背景和紧迫性</a:t>
            </a:r>
            <a:endParaRPr kumimoji="1" lang="en-US" altLang="zh-CN" dirty="0"/>
          </a:p>
          <a:p>
            <a:r>
              <a:rPr kumimoji="1" lang="zh-CN" altLang="en-US" dirty="0"/>
              <a:t>二、性能测试相关基本概念和换算公式</a:t>
            </a:r>
            <a:endParaRPr kumimoji="1" lang="en-US" altLang="zh-CN" dirty="0"/>
          </a:p>
          <a:p>
            <a:r>
              <a:rPr kumimoji="1" lang="zh-CN" altLang="en-US" dirty="0"/>
              <a:t>三、性能测试分析及调优</a:t>
            </a:r>
            <a:endParaRPr kumimoji="1" lang="en-US" altLang="zh-CN" dirty="0"/>
          </a:p>
          <a:p>
            <a:r>
              <a:rPr kumimoji="1" lang="zh-CN" altLang="en-US" dirty="0"/>
              <a:t>四、从本地脚本调试到生产性能测试执行</a:t>
            </a:r>
            <a:endParaRPr kumimoji="1" lang="en-US" altLang="zh-CN" dirty="0"/>
          </a:p>
          <a:p>
            <a:r>
              <a:rPr kumimoji="1" lang="zh-CN" altLang="en-US" dirty="0"/>
              <a:t>五、</a:t>
            </a:r>
            <a:r>
              <a:rPr kumimoji="1" lang="zh-CN" altLang="en" dirty="0"/>
              <a:t>从</a:t>
            </a:r>
            <a:r>
              <a:rPr kumimoji="1" lang="zh-CN" altLang="en-US" dirty="0"/>
              <a:t>生产性能瓶颈分析到接口链路追踪</a:t>
            </a:r>
          </a:p>
          <a:p>
            <a:r>
              <a:rPr kumimoji="1" lang="zh-CN" altLang="en-US" dirty="0"/>
              <a:t>六、性能测试的过程组管理：（后续补充）</a:t>
            </a:r>
            <a:endParaRPr kumimoji="1" lang="en-US" altLang="zh-CN" dirty="0"/>
          </a:p>
          <a:p>
            <a:pPr lvl="1"/>
            <a:r>
              <a:rPr kumimoji="1" lang="zh-CN" altLang="en-US" dirty="0"/>
              <a:t>启动过程组</a:t>
            </a:r>
            <a:endParaRPr kumimoji="1" lang="en-US" altLang="zh-CN" dirty="0"/>
          </a:p>
          <a:p>
            <a:pPr lvl="1"/>
            <a:r>
              <a:rPr kumimoji="1" lang="zh-CN" altLang="en-US" dirty="0"/>
              <a:t>规划过程组</a:t>
            </a:r>
            <a:endParaRPr kumimoji="1" lang="en-US" altLang="zh-CN" dirty="0"/>
          </a:p>
          <a:p>
            <a:pPr lvl="1"/>
            <a:r>
              <a:rPr kumimoji="1" lang="zh-CN" altLang="en-US" dirty="0"/>
              <a:t>执行过程组</a:t>
            </a:r>
            <a:endParaRPr kumimoji="1" lang="en-US" altLang="zh-CN" dirty="0"/>
          </a:p>
          <a:p>
            <a:pPr lvl="1"/>
            <a:r>
              <a:rPr kumimoji="1" lang="zh-CN" altLang="en-US" dirty="0"/>
              <a:t>监控过程组</a:t>
            </a:r>
            <a:endParaRPr kumimoji="1" lang="en-US" altLang="zh-CN" dirty="0"/>
          </a:p>
          <a:p>
            <a:pPr lvl="1"/>
            <a:r>
              <a:rPr kumimoji="1" lang="zh-CN" altLang="en-US" dirty="0"/>
              <a:t>收尾过程组</a:t>
            </a:r>
            <a:endParaRPr kumimoji="1" lang="en-US" altLang="zh-CN" dirty="0"/>
          </a:p>
          <a:p>
            <a:r>
              <a:rPr kumimoji="1" lang="zh-CN" altLang="en-US" dirty="0"/>
              <a:t>七、集思广益、畅所欲言</a:t>
            </a:r>
            <a:endParaRPr kumimoji="1" lang="en-US" altLang="zh-CN" dirty="0"/>
          </a:p>
        </p:txBody>
      </p:sp>
    </p:spTree>
    <p:extLst>
      <p:ext uri="{BB962C8B-B14F-4D97-AF65-F5344CB8AC3E}">
        <p14:creationId xmlns:p14="http://schemas.microsoft.com/office/powerpoint/2010/main" val="21697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D7F3992-4A5B-5D40-93B3-70BB4CF8E1A0}"/>
              </a:ext>
            </a:extLst>
          </p:cNvPr>
          <p:cNvPicPr>
            <a:picLocks noChangeAspect="1"/>
          </p:cNvPicPr>
          <p:nvPr/>
        </p:nvPicPr>
        <p:blipFill>
          <a:blip r:embed="rId3"/>
          <a:stretch>
            <a:fillRect/>
          </a:stretch>
        </p:blipFill>
        <p:spPr>
          <a:xfrm>
            <a:off x="673128" y="2940508"/>
            <a:ext cx="5443787" cy="292603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图片 3">
            <a:extLst>
              <a:ext uri="{FF2B5EF4-FFF2-40B4-BE49-F238E27FC236}">
                <a16:creationId xmlns:a16="http://schemas.microsoft.com/office/drawing/2014/main" id="{5FC8ED10-F6DF-4F48-A9A5-831F1679B30D}"/>
              </a:ext>
            </a:extLst>
          </p:cNvPr>
          <p:cNvPicPr>
            <a:picLocks noChangeAspect="1"/>
          </p:cNvPicPr>
          <p:nvPr/>
        </p:nvPicPr>
        <p:blipFill>
          <a:blip r:embed="rId4"/>
          <a:stretch>
            <a:fillRect/>
          </a:stretch>
        </p:blipFill>
        <p:spPr>
          <a:xfrm>
            <a:off x="673129" y="243284"/>
            <a:ext cx="5454122" cy="222255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内容占位符 2">
            <a:extLst>
              <a:ext uri="{FF2B5EF4-FFF2-40B4-BE49-F238E27FC236}">
                <a16:creationId xmlns:a16="http://schemas.microsoft.com/office/drawing/2014/main" id="{96F4D821-A9F2-1F47-8E3C-79926C119427}"/>
              </a:ext>
            </a:extLst>
          </p:cNvPr>
          <p:cNvSpPr>
            <a:spLocks noGrp="1"/>
          </p:cNvSpPr>
          <p:nvPr>
            <p:ph idx="1"/>
          </p:nvPr>
        </p:nvSpPr>
        <p:spPr>
          <a:xfrm>
            <a:off x="6717278" y="318499"/>
            <a:ext cx="4099947" cy="5472701"/>
          </a:xfrm>
        </p:spPr>
        <p:txBody>
          <a:bodyPr>
            <a:normAutofit/>
          </a:bodyPr>
          <a:lstStyle/>
          <a:p>
            <a:r>
              <a:rPr lang="zh-CN" altLang="en" b="1" dirty="0"/>
              <a:t>优先</a:t>
            </a:r>
            <a:r>
              <a:rPr lang="zh-CN" altLang="en-US" b="1" dirty="0"/>
              <a:t>使用：</a:t>
            </a:r>
            <a:r>
              <a:rPr lang="en" altLang="zh-CN" b="1" dirty="0" err="1"/>
              <a:t>Skywalking</a:t>
            </a:r>
            <a:r>
              <a:rPr lang="en" altLang="zh-CN" b="1" dirty="0"/>
              <a:t> </a:t>
            </a:r>
            <a:r>
              <a:rPr lang="zh-CN" altLang="en-US" b="1" dirty="0"/>
              <a:t>全链路监控（首选链路追踪工具，相对精准但存在部分服务没有接入）</a:t>
            </a:r>
          </a:p>
          <a:p>
            <a:pPr lvl="1"/>
            <a:r>
              <a:rPr lang="zh-CN" altLang="en-US" dirty="0"/>
              <a:t>详细内容参考：</a:t>
            </a:r>
            <a:r>
              <a:rPr lang="en" altLang="zh-CN" dirty="0">
                <a:hlinkClick r:id="rId5"/>
              </a:rPr>
              <a:t>http://confluence.zmops.cc/pages/viewpage.action?pageId=17984070</a:t>
            </a:r>
            <a:endParaRPr lang="en" altLang="zh-CN" dirty="0"/>
          </a:p>
          <a:p>
            <a:pPr marL="0" indent="0">
              <a:buNone/>
            </a:pPr>
            <a:endParaRPr kumimoji="1" lang="en-US" altLang="zh-CN" dirty="0"/>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7429141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F7422E-7C57-454D-B472-29550DF0C018}"/>
              </a:ext>
            </a:extLst>
          </p:cNvPr>
          <p:cNvSpPr>
            <a:spLocks noGrp="1"/>
          </p:cNvSpPr>
          <p:nvPr>
            <p:ph idx="1"/>
          </p:nvPr>
        </p:nvSpPr>
        <p:spPr>
          <a:xfrm>
            <a:off x="802178" y="267128"/>
            <a:ext cx="4002936" cy="5632227"/>
          </a:xfrm>
        </p:spPr>
        <p:txBody>
          <a:bodyPr>
            <a:normAutofit/>
          </a:bodyPr>
          <a:lstStyle/>
          <a:p>
            <a:r>
              <a:rPr lang="en" altLang="zh-CN" b="1" dirty="0"/>
              <a:t>Kibana(</a:t>
            </a:r>
            <a:r>
              <a:rPr lang="zh-CN" altLang="en-US" b="1" dirty="0"/>
              <a:t>应用服务日志分析</a:t>
            </a:r>
            <a:r>
              <a:rPr lang="en-US" altLang="zh-CN" b="1" dirty="0"/>
              <a:t>)</a:t>
            </a:r>
          </a:p>
          <a:p>
            <a:r>
              <a:rPr lang="zh-CN" altLang="en-US" b="1" dirty="0"/>
              <a:t>详细内容参考：</a:t>
            </a:r>
            <a:endParaRPr lang="en-US" altLang="zh-CN" b="1" dirty="0"/>
          </a:p>
          <a:p>
            <a:r>
              <a:rPr lang="en" altLang="zh-CN" dirty="0">
                <a:hlinkClick r:id="rId3"/>
              </a:rPr>
              <a:t>http://confluence.zmops.cc/pages/viewpage.action?pageId=16581071</a:t>
            </a:r>
            <a:endParaRPr lang="en-US" altLang="zh-CN" b="1" dirty="0"/>
          </a:p>
          <a:p>
            <a:endParaRPr lang="en-US" altLang="zh-CN" b="1" dirty="0"/>
          </a:p>
          <a:p>
            <a:r>
              <a:rPr lang="en" altLang="zh-CN" b="1" dirty="0"/>
              <a:t>cat</a:t>
            </a:r>
            <a:r>
              <a:rPr lang="zh-CN" altLang="en-US" b="1" dirty="0"/>
              <a:t>分析（如果</a:t>
            </a:r>
            <a:r>
              <a:rPr lang="en-US" altLang="zh-CN" b="1" dirty="0" err="1"/>
              <a:t>skywalking</a:t>
            </a:r>
            <a:r>
              <a:rPr lang="zh-CN" altLang="en-US" b="1" dirty="0"/>
              <a:t>没有追踪的链路信息，使用</a:t>
            </a:r>
            <a:r>
              <a:rPr lang="en-US" altLang="zh-CN" b="1" dirty="0"/>
              <a:t>cat</a:t>
            </a:r>
            <a:r>
              <a:rPr lang="zh-CN" altLang="en-US" b="1" dirty="0"/>
              <a:t>追踪）</a:t>
            </a:r>
            <a:endParaRPr lang="en-US" altLang="zh-CN" b="1" dirty="0"/>
          </a:p>
          <a:p>
            <a:r>
              <a:rPr lang="zh-CN" altLang="en-US" b="1" dirty="0"/>
              <a:t>详细内容参考：</a:t>
            </a:r>
            <a:r>
              <a:rPr lang="en" altLang="zh-CN" dirty="0">
                <a:hlinkClick r:id="rId4"/>
              </a:rPr>
              <a:t>http://confluence.zmops.cc/pages/viewpage.action?pageId=22719089</a:t>
            </a:r>
            <a:endParaRPr lang="zh-CN" altLang="en-US" b="1" dirty="0"/>
          </a:p>
        </p:txBody>
      </p:sp>
      <p:pic>
        <p:nvPicPr>
          <p:cNvPr id="4" name="图片 3">
            <a:extLst>
              <a:ext uri="{FF2B5EF4-FFF2-40B4-BE49-F238E27FC236}">
                <a16:creationId xmlns:a16="http://schemas.microsoft.com/office/drawing/2014/main" id="{52DDD8E2-143D-2643-AC6F-AFC9213FEFA8}"/>
              </a:ext>
            </a:extLst>
          </p:cNvPr>
          <p:cNvPicPr>
            <a:picLocks noChangeAspect="1"/>
          </p:cNvPicPr>
          <p:nvPr/>
        </p:nvPicPr>
        <p:blipFill>
          <a:blip r:embed="rId5"/>
          <a:stretch>
            <a:fillRect/>
          </a:stretch>
        </p:blipFill>
        <p:spPr>
          <a:xfrm>
            <a:off x="5294229" y="267128"/>
            <a:ext cx="6095593" cy="26820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图片 4">
            <a:extLst>
              <a:ext uri="{FF2B5EF4-FFF2-40B4-BE49-F238E27FC236}">
                <a16:creationId xmlns:a16="http://schemas.microsoft.com/office/drawing/2014/main" id="{0A1F624C-EAA8-C44D-9C2B-DE106FA564A6}"/>
              </a:ext>
            </a:extLst>
          </p:cNvPr>
          <p:cNvPicPr>
            <a:picLocks noChangeAspect="1"/>
          </p:cNvPicPr>
          <p:nvPr/>
        </p:nvPicPr>
        <p:blipFill>
          <a:blip r:embed="rId6"/>
          <a:stretch>
            <a:fillRect/>
          </a:stretch>
        </p:blipFill>
        <p:spPr>
          <a:xfrm>
            <a:off x="5294229" y="3334794"/>
            <a:ext cx="6095593" cy="2386134"/>
          </a:xfrm>
          <a:prstGeom prst="rect">
            <a:avLst/>
          </a:prstGeom>
        </p:spPr>
      </p:pic>
    </p:spTree>
    <p:extLst>
      <p:ext uri="{BB962C8B-B14F-4D97-AF65-F5344CB8AC3E}">
        <p14:creationId xmlns:p14="http://schemas.microsoft.com/office/powerpoint/2010/main" val="313031921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BB70B-F6BF-B447-A51C-63E80839EC4C}"/>
              </a:ext>
            </a:extLst>
          </p:cNvPr>
          <p:cNvSpPr>
            <a:spLocks noGrp="1"/>
          </p:cNvSpPr>
          <p:nvPr>
            <p:ph type="title"/>
          </p:nvPr>
        </p:nvSpPr>
        <p:spPr/>
        <p:txBody>
          <a:bodyPr/>
          <a:lstStyle/>
          <a:p>
            <a:r>
              <a:rPr kumimoji="1" lang="zh-CN" altLang="en-US" dirty="0"/>
              <a:t>七、集思广益、畅所欲言</a:t>
            </a:r>
          </a:p>
        </p:txBody>
      </p:sp>
      <p:sp>
        <p:nvSpPr>
          <p:cNvPr id="3" name="内容占位符 2">
            <a:extLst>
              <a:ext uri="{FF2B5EF4-FFF2-40B4-BE49-F238E27FC236}">
                <a16:creationId xmlns:a16="http://schemas.microsoft.com/office/drawing/2014/main" id="{2BA66DF9-1C94-924F-B3C0-A14CA59C2C0E}"/>
              </a:ext>
            </a:extLst>
          </p:cNvPr>
          <p:cNvSpPr>
            <a:spLocks noGrp="1"/>
          </p:cNvSpPr>
          <p:nvPr>
            <p:ph idx="1"/>
          </p:nvPr>
        </p:nvSpPr>
        <p:spPr/>
        <p:txBody>
          <a:bodyPr>
            <a:normAutofit fontScale="92500" lnSpcReduction="20000"/>
          </a:bodyPr>
          <a:lstStyle/>
          <a:p>
            <a:r>
              <a:rPr kumimoji="1" lang="zh-CN" altLang="en-US" dirty="0"/>
              <a:t>问题：</a:t>
            </a:r>
            <a:endParaRPr kumimoji="1" lang="en-US" altLang="zh-CN" dirty="0"/>
          </a:p>
          <a:p>
            <a:r>
              <a:rPr kumimoji="1" lang="en-US" altLang="zh-CN" dirty="0"/>
              <a:t>1</a:t>
            </a:r>
            <a:r>
              <a:rPr kumimoji="1" lang="zh-CN" altLang="en-US" dirty="0"/>
              <a:t>、</a:t>
            </a:r>
            <a:r>
              <a:rPr kumimoji="1" lang="en-US" altLang="zh-CN" dirty="0" err="1"/>
              <a:t>jmeter</a:t>
            </a:r>
            <a:r>
              <a:rPr kumimoji="1" lang="zh-CN" altLang="en-US" dirty="0"/>
              <a:t>脚本使用什么断言方式？</a:t>
            </a:r>
            <a:endParaRPr kumimoji="1" lang="en-US" altLang="zh-CN" dirty="0"/>
          </a:p>
          <a:p>
            <a:r>
              <a:rPr kumimoji="1" lang="en-US" altLang="zh-CN" dirty="0"/>
              <a:t>2</a:t>
            </a:r>
            <a:r>
              <a:rPr kumimoji="1" lang="zh-CN" altLang="en-US" dirty="0"/>
              <a:t>、压测数据的准备需要注意哪些？</a:t>
            </a:r>
            <a:endParaRPr kumimoji="1" lang="en-US" altLang="zh-CN" dirty="0"/>
          </a:p>
          <a:p>
            <a:r>
              <a:rPr kumimoji="1" lang="en-US" altLang="zh-CN" dirty="0"/>
              <a:t>3</a:t>
            </a:r>
            <a:r>
              <a:rPr kumimoji="1" lang="zh-CN" altLang="en-US" dirty="0"/>
              <a:t>、生产环境是否需要部署分布式压测？</a:t>
            </a:r>
            <a:endParaRPr kumimoji="1" lang="en-US" altLang="zh-CN" dirty="0"/>
          </a:p>
          <a:p>
            <a:r>
              <a:rPr kumimoji="1" lang="en-US" altLang="zh-CN" dirty="0"/>
              <a:t>4</a:t>
            </a:r>
            <a:r>
              <a:rPr kumimoji="1" lang="zh-CN" altLang="en-US" dirty="0"/>
              <a:t>、如何高效且准确的定位到瓶颈？</a:t>
            </a:r>
            <a:endParaRPr kumimoji="1" lang="en-US" altLang="zh-CN" dirty="0"/>
          </a:p>
          <a:p>
            <a:r>
              <a:rPr kumimoji="1" lang="en-US" altLang="zh-CN" dirty="0"/>
              <a:t>5</a:t>
            </a:r>
            <a:r>
              <a:rPr kumimoji="1" lang="zh-CN" altLang="en-US" dirty="0"/>
              <a:t>、如何提高测试排查</a:t>
            </a:r>
            <a:r>
              <a:rPr kumimoji="1" lang="en-US" altLang="zh-CN" dirty="0"/>
              <a:t>bug</a:t>
            </a:r>
            <a:r>
              <a:rPr kumimoji="1" lang="zh-CN" altLang="en-US" dirty="0"/>
              <a:t>的能力？</a:t>
            </a:r>
            <a:endParaRPr kumimoji="1" lang="en-US" altLang="zh-CN" dirty="0"/>
          </a:p>
          <a:p>
            <a:r>
              <a:rPr kumimoji="1" lang="en-US" altLang="zh-CN" dirty="0"/>
              <a:t>6</a:t>
            </a:r>
            <a:r>
              <a:rPr kumimoji="1" lang="zh-CN" altLang="en-US" dirty="0"/>
              <a:t>、压测的开展是否需要开发提供相应的架构设计？</a:t>
            </a:r>
            <a:endParaRPr kumimoji="1" lang="en-US" altLang="zh-CN" dirty="0"/>
          </a:p>
          <a:p>
            <a:r>
              <a:rPr kumimoji="1" lang="en-US" altLang="zh-CN" dirty="0"/>
              <a:t>7</a:t>
            </a:r>
            <a:r>
              <a:rPr kumimoji="1" lang="zh-CN" altLang="en-US" dirty="0"/>
              <a:t>、</a:t>
            </a:r>
            <a:r>
              <a:rPr kumimoji="1" lang="en-US" altLang="zh-CN" dirty="0"/>
              <a:t>(</a:t>
            </a:r>
            <a:r>
              <a:rPr kumimoji="1" lang="zh-CN" altLang="en-US" dirty="0"/>
              <a:t>开发同学</a:t>
            </a:r>
            <a:r>
              <a:rPr kumimoji="1" lang="en-US" altLang="zh-CN" dirty="0"/>
              <a:t>)</a:t>
            </a:r>
            <a:r>
              <a:rPr lang="zh-CN" altLang="en-US" dirty="0"/>
              <a:t>目前是单机压测，什么时候做集群压测</a:t>
            </a:r>
            <a:r>
              <a:rPr lang="en-US" altLang="zh-CN" dirty="0"/>
              <a:t>(</a:t>
            </a:r>
            <a:r>
              <a:rPr lang="zh-CN" altLang="en-US" dirty="0"/>
              <a:t>分布式压测什么时候开始？</a:t>
            </a:r>
            <a:r>
              <a:rPr lang="en-US" altLang="zh-CN" dirty="0"/>
              <a:t>)</a:t>
            </a:r>
          </a:p>
          <a:p>
            <a:r>
              <a:rPr lang="en-US" altLang="zh-CN" dirty="0"/>
              <a:t>8</a:t>
            </a:r>
            <a:r>
              <a:rPr lang="zh-CN" altLang="en-US" dirty="0"/>
              <a:t>、</a:t>
            </a:r>
            <a:r>
              <a:rPr lang="en-US" altLang="zh-CN" dirty="0"/>
              <a:t>(</a:t>
            </a:r>
            <a:r>
              <a:rPr kumimoji="1" lang="zh-CN" altLang="en-US" dirty="0"/>
              <a:t>开发同学</a:t>
            </a:r>
            <a:r>
              <a:rPr lang="en-US" altLang="zh-CN" dirty="0"/>
              <a:t>)</a:t>
            </a:r>
            <a:r>
              <a:rPr lang="zh-CN" altLang="en-US" dirty="0"/>
              <a:t>现在是压测单个接口，开发要压业务链路</a:t>
            </a:r>
            <a:r>
              <a:rPr lang="en-US" altLang="zh-CN" dirty="0"/>
              <a:t>(</a:t>
            </a:r>
            <a:r>
              <a:rPr lang="zh-CN" altLang="en-US" dirty="0"/>
              <a:t>什么时候开始业务链路压测？</a:t>
            </a:r>
            <a:r>
              <a:rPr lang="en-US" altLang="zh-CN" dirty="0"/>
              <a:t>)</a:t>
            </a:r>
            <a:endParaRPr kumimoji="1" lang="en-US" altLang="zh-CN" dirty="0"/>
          </a:p>
          <a:p>
            <a:r>
              <a:rPr kumimoji="1" lang="zh-CN" altLang="en-US" dirty="0"/>
              <a:t>您还有别的问题、想法、建议、或者解决方案吗？</a:t>
            </a:r>
            <a:endParaRPr kumimoji="1" lang="en-US" altLang="zh-CN" dirty="0"/>
          </a:p>
          <a:p>
            <a:endParaRPr kumimoji="1" lang="zh-CN" altLang="en-US" dirty="0"/>
          </a:p>
        </p:txBody>
      </p:sp>
    </p:spTree>
    <p:extLst>
      <p:ext uri="{BB962C8B-B14F-4D97-AF65-F5344CB8AC3E}">
        <p14:creationId xmlns:p14="http://schemas.microsoft.com/office/powerpoint/2010/main" val="149004259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C167F-CE18-E242-AF61-6E75E795C7E8}"/>
              </a:ext>
            </a:extLst>
          </p:cNvPr>
          <p:cNvSpPr>
            <a:spLocks noGrp="1"/>
          </p:cNvSpPr>
          <p:nvPr>
            <p:ph type="title"/>
          </p:nvPr>
        </p:nvSpPr>
        <p:spPr/>
        <p:txBody>
          <a:bodyPr/>
          <a:lstStyle/>
          <a:p>
            <a:r>
              <a:rPr kumimoji="1" lang="zh-CN" altLang="en-US" dirty="0"/>
              <a:t>一、生产环境性能测试的背景和紧迫性</a:t>
            </a:r>
          </a:p>
        </p:txBody>
      </p:sp>
      <p:sp>
        <p:nvSpPr>
          <p:cNvPr id="3" name="内容占位符 2">
            <a:extLst>
              <a:ext uri="{FF2B5EF4-FFF2-40B4-BE49-F238E27FC236}">
                <a16:creationId xmlns:a16="http://schemas.microsoft.com/office/drawing/2014/main" id="{88908983-857D-0648-9F32-99CB99EACFC0}"/>
              </a:ext>
            </a:extLst>
          </p:cNvPr>
          <p:cNvSpPr>
            <a:spLocks noGrp="1"/>
          </p:cNvSpPr>
          <p:nvPr>
            <p:ph idx="1"/>
          </p:nvPr>
        </p:nvSpPr>
        <p:spPr/>
        <p:txBody>
          <a:bodyPr/>
          <a:lstStyle/>
          <a:p>
            <a:pPr marL="0" indent="0">
              <a:buNone/>
            </a:pP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、目前</a:t>
            </a:r>
            <a:r>
              <a:rPr kumimoji="1" lang="en-US" altLang="zh-CN" dirty="0">
                <a:latin typeface="Microsoft YaHei" panose="020B0503020204020204" pitchFamily="34" charset="-122"/>
                <a:ea typeface="Microsoft YaHei" panose="020B0503020204020204" pitchFamily="34" charset="-122"/>
              </a:rPr>
              <a:t>FAT</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UAT</a:t>
            </a:r>
            <a:r>
              <a:rPr kumimoji="1" lang="zh-CN" altLang="en-US" dirty="0">
                <a:latin typeface="Microsoft YaHei" panose="020B0503020204020204" pitchFamily="34" charset="-122"/>
                <a:ea typeface="Microsoft YaHei" panose="020B0503020204020204" pitchFamily="34" charset="-122"/>
              </a:rPr>
              <a:t>在做服务降配，大部分已有的服务降至</a:t>
            </a:r>
            <a:r>
              <a:rPr kumimoji="1" lang="en-US" altLang="zh-CN" dirty="0">
                <a:latin typeface="Microsoft YaHei" panose="020B0503020204020204" pitchFamily="34" charset="-122"/>
                <a:ea typeface="Microsoft YaHei" panose="020B0503020204020204" pitchFamily="34" charset="-122"/>
              </a:rPr>
              <a:t>1C4G</a:t>
            </a:r>
            <a:r>
              <a:rPr kumimoji="1" lang="zh-CN" altLang="en-US" dirty="0">
                <a:latin typeface="Microsoft YaHei" panose="020B0503020204020204" pitchFamily="34" charset="-122"/>
                <a:ea typeface="Microsoft YaHei" panose="020B0503020204020204" pitchFamily="34" charset="-122"/>
              </a:rPr>
              <a:t>，部分服务在没有进行压测的时候</a:t>
            </a:r>
            <a:r>
              <a:rPr kumimoji="1" lang="en-US" altLang="zh-CN" dirty="0">
                <a:latin typeface="Microsoft YaHei" panose="020B0503020204020204" pitchFamily="34" charset="-122"/>
                <a:ea typeface="Microsoft YaHei" panose="020B0503020204020204" pitchFamily="34" charset="-122"/>
              </a:rPr>
              <a:t>CPU</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memory</a:t>
            </a:r>
            <a:r>
              <a:rPr kumimoji="1" lang="zh-CN" altLang="en-US" dirty="0">
                <a:latin typeface="Microsoft YaHei" panose="020B0503020204020204" pitchFamily="34" charset="-122"/>
                <a:ea typeface="Microsoft YaHei" panose="020B0503020204020204" pitchFamily="34" charset="-122"/>
              </a:rPr>
              <a:t>已经大于</a:t>
            </a:r>
            <a:r>
              <a:rPr kumimoji="1" lang="en-US" altLang="zh-CN" dirty="0">
                <a:latin typeface="Microsoft YaHei" panose="020B0503020204020204" pitchFamily="34" charset="-122"/>
                <a:ea typeface="Microsoft YaHei" panose="020B0503020204020204" pitchFamily="34" charset="-122"/>
              </a:rPr>
              <a:t>50%</a:t>
            </a:r>
            <a:r>
              <a:rPr kumimoji="1" lang="zh-CN" altLang="en-US" dirty="0">
                <a:latin typeface="Microsoft YaHei" panose="020B0503020204020204" pitchFamily="34" charset="-122"/>
                <a:ea typeface="Microsoft YaHei" panose="020B0503020204020204" pitchFamily="34" charset="-122"/>
              </a:rPr>
              <a:t>，压力过大存在服务</a:t>
            </a:r>
            <a:r>
              <a:rPr kumimoji="1" lang="en-US" altLang="zh-CN" dirty="0">
                <a:latin typeface="Microsoft YaHei" panose="020B0503020204020204" pitchFamily="34" charset="-122"/>
                <a:ea typeface="Microsoft YaHei" panose="020B0503020204020204" pitchFamily="34" charset="-122"/>
              </a:rPr>
              <a:t>crash</a:t>
            </a:r>
            <a:r>
              <a:rPr kumimoji="1" lang="zh-CN" altLang="en-US" dirty="0">
                <a:latin typeface="Microsoft YaHei" panose="020B0503020204020204" pitchFamily="34" charset="-122"/>
                <a:ea typeface="Microsoft YaHei" panose="020B0503020204020204" pitchFamily="34" charset="-122"/>
              </a:rPr>
              <a:t>风险，系统很难支撑</a:t>
            </a:r>
            <a:r>
              <a:rPr kumimoji="1" lang="en-US" altLang="zh-CN" dirty="0">
                <a:latin typeface="Microsoft YaHei" panose="020B0503020204020204" pitchFamily="34" charset="-122"/>
                <a:ea typeface="Microsoft YaHei" panose="020B0503020204020204" pitchFamily="34" charset="-122"/>
              </a:rPr>
              <a:t>FAT</a:t>
            </a:r>
            <a:r>
              <a:rPr kumimoji="1" lang="zh-CN" altLang="en-US" dirty="0">
                <a:latin typeface="Microsoft YaHei" panose="020B0503020204020204" pitchFamily="34" charset="-122"/>
                <a:ea typeface="Microsoft YaHei" panose="020B0503020204020204" pitchFamily="34" charset="-122"/>
              </a:rPr>
              <a:t>压测。</a:t>
            </a:r>
            <a:endParaRPr kumimoji="1" lang="en-US" altLang="zh-CN" dirty="0">
              <a:latin typeface="Microsoft YaHei" panose="020B0503020204020204" pitchFamily="34" charset="-122"/>
              <a:ea typeface="Microsoft YaHei" panose="020B0503020204020204" pitchFamily="34" charset="-122"/>
            </a:endParaRPr>
          </a:p>
          <a:p>
            <a:pPr marL="0" indent="0">
              <a:buNone/>
            </a:pPr>
            <a:endParaRPr kumimoji="1" lang="en-US" altLang="zh-CN" dirty="0">
              <a:latin typeface="Microsoft YaHei" panose="020B0503020204020204" pitchFamily="34" charset="-122"/>
              <a:ea typeface="Microsoft YaHei" panose="020B0503020204020204" pitchFamily="34" charset="-122"/>
            </a:endParaRPr>
          </a:p>
          <a:p>
            <a:pPr marL="0" indent="0">
              <a:buNone/>
            </a:pP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FAT</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UAT</a:t>
            </a:r>
            <a:r>
              <a:rPr kumimoji="1" lang="zh-CN" altLang="en-US" dirty="0">
                <a:latin typeface="Microsoft YaHei" panose="020B0503020204020204" pitchFamily="34" charset="-122"/>
                <a:ea typeface="Microsoft YaHei" panose="020B0503020204020204" pitchFamily="34" charset="-122"/>
              </a:rPr>
              <a:t>的实际压测结果和生产环境的压测结果偏差较大，各个服务节点配置和</a:t>
            </a:r>
            <a:r>
              <a:rPr kumimoji="1" lang="en-US" altLang="zh-CN" dirty="0">
                <a:latin typeface="Microsoft YaHei" panose="020B0503020204020204" pitchFamily="34" charset="-122"/>
                <a:ea typeface="Microsoft YaHei" panose="020B0503020204020204" pitchFamily="34" charset="-122"/>
              </a:rPr>
              <a:t>DB</a:t>
            </a:r>
            <a:r>
              <a:rPr kumimoji="1" lang="zh-CN" altLang="en-US" dirty="0">
                <a:latin typeface="Microsoft YaHei" panose="020B0503020204020204" pitchFamily="34" charset="-122"/>
                <a:ea typeface="Microsoft YaHei" panose="020B0503020204020204" pitchFamily="34" charset="-122"/>
              </a:rPr>
              <a:t>层数据量</a:t>
            </a:r>
            <a:endParaRPr kumimoji="1" lang="en-US" altLang="zh-CN" dirty="0">
              <a:latin typeface="Microsoft YaHei" panose="020B0503020204020204" pitchFamily="34" charset="-122"/>
              <a:ea typeface="Microsoft YaHei" panose="020B0503020204020204" pitchFamily="34" charset="-122"/>
            </a:endParaRPr>
          </a:p>
          <a:p>
            <a:pPr marL="0" indent="0">
              <a:buNone/>
            </a:pPr>
            <a:r>
              <a:rPr kumimoji="1" lang="zh-CN" altLang="en-US" dirty="0">
                <a:latin typeface="Microsoft YaHei" panose="020B0503020204020204" pitchFamily="34" charset="-122"/>
                <a:ea typeface="Microsoft YaHei" panose="020B0503020204020204" pitchFamily="34" charset="-122"/>
              </a:rPr>
              <a:t>不一致，为了有效的进行性能瓶颈分析，排查核心接口的性能问题，生产环境压测刻不容缓。</a:t>
            </a:r>
            <a:endParaRPr kumimoji="1" lang="en-US" altLang="zh-CN" dirty="0">
              <a:latin typeface="Microsoft YaHei" panose="020B0503020204020204" pitchFamily="34" charset="-122"/>
              <a:ea typeface="Microsoft YaHei" panose="020B0503020204020204" pitchFamily="34" charset="-122"/>
            </a:endParaRPr>
          </a:p>
          <a:p>
            <a:pPr marL="0" indent="0">
              <a:buNone/>
            </a:pPr>
            <a:endParaRPr kumimoji="1" lang="en-US" altLang="zh-CN" dirty="0">
              <a:latin typeface="Microsoft YaHei" panose="020B0503020204020204" pitchFamily="34" charset="-122"/>
              <a:ea typeface="Microsoft YaHei" panose="020B0503020204020204" pitchFamily="34" charset="-122"/>
            </a:endParaRPr>
          </a:p>
          <a:p>
            <a:pPr marL="0" indent="0">
              <a:buNone/>
            </a:pP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、进一步提升个人和团队，对真实生产的数据流、网络拓扑图、系统架构图和业务的理解，逐步提升</a:t>
            </a:r>
            <a:r>
              <a:rPr kumimoji="1" lang="en-US" altLang="zh-CN" dirty="0">
                <a:latin typeface="Microsoft YaHei" panose="020B0503020204020204" pitchFamily="34" charset="-122"/>
                <a:ea typeface="Microsoft YaHei" panose="020B0503020204020204" pitchFamily="34" charset="-122"/>
              </a:rPr>
              <a:t>BUG</a:t>
            </a:r>
            <a:r>
              <a:rPr kumimoji="1" lang="zh-CN" altLang="en-US" dirty="0">
                <a:latin typeface="Microsoft YaHei" panose="020B0503020204020204" pitchFamily="34" charset="-122"/>
                <a:ea typeface="Microsoft YaHei" panose="020B0503020204020204" pitchFamily="34" charset="-122"/>
              </a:rPr>
              <a:t>排查能力，在产品</a:t>
            </a:r>
            <a:r>
              <a:rPr kumimoji="1" lang="en-US" altLang="zh-CN" dirty="0">
                <a:latin typeface="Microsoft YaHei" panose="020B0503020204020204" pitchFamily="34" charset="-122"/>
                <a:ea typeface="Microsoft YaHei" panose="020B0503020204020204" pitchFamily="34" charset="-122"/>
              </a:rPr>
              <a:t>BUG</a:t>
            </a:r>
            <a:r>
              <a:rPr kumimoji="1" lang="zh-CN" altLang="en-US" dirty="0">
                <a:latin typeface="Microsoft YaHei" panose="020B0503020204020204" pitchFamily="34" charset="-122"/>
                <a:ea typeface="Microsoft YaHei" panose="020B0503020204020204" pitchFamily="34" charset="-122"/>
              </a:rPr>
              <a:t>指定给我们后提高定位的能力，以上知识进行压测时可以逐步加深。</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909916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FE92E-332D-EF42-B63B-16F919B95700}"/>
              </a:ext>
            </a:extLst>
          </p:cNvPr>
          <p:cNvSpPr>
            <a:spLocks noGrp="1"/>
          </p:cNvSpPr>
          <p:nvPr>
            <p:ph type="title"/>
          </p:nvPr>
        </p:nvSpPr>
        <p:spPr>
          <a:xfrm>
            <a:off x="685801" y="609600"/>
            <a:ext cx="10131425" cy="1187395"/>
          </a:xfrm>
        </p:spPr>
        <p:txBody>
          <a:bodyPr/>
          <a:lstStyle/>
          <a:p>
            <a:r>
              <a:rPr kumimoji="1" lang="zh-CN" altLang="en-US" dirty="0"/>
              <a:t>二、性能测试相关基本概念和换算公式</a:t>
            </a:r>
          </a:p>
        </p:txBody>
      </p:sp>
      <p:sp>
        <p:nvSpPr>
          <p:cNvPr id="3" name="内容占位符 2">
            <a:extLst>
              <a:ext uri="{FF2B5EF4-FFF2-40B4-BE49-F238E27FC236}">
                <a16:creationId xmlns:a16="http://schemas.microsoft.com/office/drawing/2014/main" id="{FB7F6C20-C646-5646-B747-B0EE1698825A}"/>
              </a:ext>
            </a:extLst>
          </p:cNvPr>
          <p:cNvSpPr>
            <a:spLocks noGrp="1"/>
          </p:cNvSpPr>
          <p:nvPr>
            <p:ph idx="1"/>
          </p:nvPr>
        </p:nvSpPr>
        <p:spPr>
          <a:xfrm>
            <a:off x="685801" y="1796995"/>
            <a:ext cx="10131425" cy="4373217"/>
          </a:xfrm>
        </p:spPr>
        <p:txBody>
          <a:bodyPr>
            <a:normAutofit lnSpcReduction="10000"/>
          </a:bodyPr>
          <a:lstStyle/>
          <a:p>
            <a:r>
              <a:rPr lang="zh-CN" altLang="en-US" b="1" dirty="0"/>
              <a:t>一．系统吞度量要素：</a:t>
            </a:r>
            <a:endParaRPr lang="zh-CN" altLang="en-US" dirty="0"/>
          </a:p>
          <a:p>
            <a:r>
              <a:rPr lang="zh-CN" altLang="en-US" dirty="0"/>
              <a:t>一个系统的吞度量（承压能力）与</a:t>
            </a:r>
            <a:r>
              <a:rPr lang="en" altLang="zh-CN" dirty="0"/>
              <a:t>request</a:t>
            </a:r>
            <a:r>
              <a:rPr lang="zh-CN" altLang="en-US" dirty="0"/>
              <a:t>对</a:t>
            </a:r>
            <a:r>
              <a:rPr lang="en" altLang="zh-CN" dirty="0"/>
              <a:t>CPU</a:t>
            </a:r>
            <a:r>
              <a:rPr lang="zh-CN" altLang="en-US" dirty="0"/>
              <a:t>的消耗、外部接口、</a:t>
            </a:r>
            <a:r>
              <a:rPr lang="en" altLang="zh-CN" dirty="0"/>
              <a:t>IO</a:t>
            </a:r>
            <a:r>
              <a:rPr lang="zh-CN" altLang="en-US" dirty="0"/>
              <a:t>等等紧密关联。</a:t>
            </a:r>
          </a:p>
          <a:p>
            <a:r>
              <a:rPr lang="zh-CN" altLang="en-US" dirty="0"/>
              <a:t>单个</a:t>
            </a:r>
            <a:r>
              <a:rPr lang="en" altLang="zh-CN" dirty="0" err="1"/>
              <a:t>reqeust</a:t>
            </a:r>
            <a:r>
              <a:rPr lang="en" altLang="zh-CN" dirty="0"/>
              <a:t> </a:t>
            </a:r>
            <a:r>
              <a:rPr lang="zh-CN" altLang="en-US" dirty="0"/>
              <a:t>对</a:t>
            </a:r>
            <a:r>
              <a:rPr lang="en" altLang="zh-CN" dirty="0"/>
              <a:t>CPU</a:t>
            </a:r>
            <a:r>
              <a:rPr lang="zh-CN" altLang="en-US" dirty="0"/>
              <a:t>消耗越高，外部系统接口、</a:t>
            </a:r>
            <a:r>
              <a:rPr lang="en" altLang="zh-CN" dirty="0"/>
              <a:t>IO</a:t>
            </a:r>
            <a:r>
              <a:rPr lang="zh-CN" altLang="en-US" dirty="0"/>
              <a:t>影响速度越慢，系统吞吐能力越低，反之越高。</a:t>
            </a:r>
          </a:p>
          <a:p>
            <a:r>
              <a:rPr lang="zh-CN" altLang="en-US" dirty="0"/>
              <a:t>系统吞吐量几个重要参数：</a:t>
            </a:r>
            <a:r>
              <a:rPr lang="en" altLang="zh-CN" dirty="0"/>
              <a:t>TPS</a:t>
            </a:r>
            <a:r>
              <a:rPr lang="zh-CN" altLang="en" dirty="0"/>
              <a:t>、</a:t>
            </a:r>
            <a:r>
              <a:rPr lang="zh-CN" altLang="en-US" dirty="0"/>
              <a:t>并发数、响应时间</a:t>
            </a:r>
          </a:p>
          <a:p>
            <a:r>
              <a:rPr lang="zh-CN" altLang="en-US" dirty="0"/>
              <a:t>并发用户数：简称 </a:t>
            </a:r>
            <a:r>
              <a:rPr lang="en" altLang="zh-CN" dirty="0"/>
              <a:t>VU</a:t>
            </a:r>
            <a:r>
              <a:rPr lang="zh-CN" altLang="en" dirty="0"/>
              <a:t>，</a:t>
            </a:r>
            <a:r>
              <a:rPr lang="zh-CN" altLang="en-US" dirty="0"/>
              <a:t>指的是现实系统中操作业务的用户，在性能测试工具中，一般称为虚拟用户数（</a:t>
            </a:r>
            <a:r>
              <a:rPr lang="en" altLang="zh-CN" dirty="0" err="1"/>
              <a:t>Virutal</a:t>
            </a:r>
            <a:r>
              <a:rPr lang="en" altLang="zh-CN" dirty="0"/>
              <a:t> User</a:t>
            </a:r>
            <a:r>
              <a:rPr lang="zh-CN" altLang="en" dirty="0"/>
              <a:t>），</a:t>
            </a:r>
            <a:r>
              <a:rPr lang="zh-CN" altLang="en-US" dirty="0"/>
              <a:t>注意并发用户数跟注册用户数、在线用户数有很大差别的，并发用户数一定会对服务器产生压力的，而在线用户数只是 ”挂” 在系统上，对服务器不产生压力，注册用户数一般指的是数据库中存在的用户数。</a:t>
            </a:r>
          </a:p>
          <a:p>
            <a:r>
              <a:rPr lang="zh-CN" altLang="en-US" dirty="0"/>
              <a:t>处理能力：简称 </a:t>
            </a:r>
            <a:r>
              <a:rPr lang="en" altLang="zh-CN" dirty="0"/>
              <a:t>TPS</a:t>
            </a:r>
            <a:r>
              <a:rPr lang="zh-CN" altLang="en" dirty="0"/>
              <a:t>，</a:t>
            </a:r>
            <a:r>
              <a:rPr lang="zh-CN" altLang="en-US" dirty="0"/>
              <a:t>每秒事务数，是衡量系统性能的一个非常重要的指标。</a:t>
            </a:r>
          </a:p>
          <a:p>
            <a:r>
              <a:rPr lang="zh-CN" altLang="en-US" dirty="0"/>
              <a:t>响应时间：简称 </a:t>
            </a:r>
            <a:r>
              <a:rPr lang="en" altLang="zh-CN" dirty="0"/>
              <a:t>RT</a:t>
            </a:r>
            <a:r>
              <a:rPr lang="zh-CN" altLang="en" dirty="0"/>
              <a:t>，</a:t>
            </a:r>
            <a:r>
              <a:rPr lang="zh-CN" altLang="en-US" dirty="0"/>
              <a:t>指的是业务从客户端发起到客户端接受的时间。</a:t>
            </a:r>
          </a:p>
          <a:p>
            <a:r>
              <a:rPr lang="zh-CN" altLang="en-US" dirty="0"/>
              <a:t>理解了上面三个要素的意义之后，就能推算出它们之间的关系：</a:t>
            </a:r>
          </a:p>
          <a:p>
            <a:r>
              <a:rPr lang="en" altLang="zh-CN" dirty="0"/>
              <a:t>TPS= VU</a:t>
            </a:r>
            <a:r>
              <a:rPr lang="en-US" altLang="zh-CN" dirty="0"/>
              <a:t>/RT</a:t>
            </a:r>
          </a:p>
        </p:txBody>
      </p:sp>
    </p:spTree>
    <p:extLst>
      <p:ext uri="{BB962C8B-B14F-4D97-AF65-F5344CB8AC3E}">
        <p14:creationId xmlns:p14="http://schemas.microsoft.com/office/powerpoint/2010/main" val="29998488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60C25D-C9EB-FF4B-A1E3-3B6B461E2F56}"/>
              </a:ext>
            </a:extLst>
          </p:cNvPr>
          <p:cNvSpPr>
            <a:spLocks noGrp="1"/>
          </p:cNvSpPr>
          <p:nvPr>
            <p:ph idx="1"/>
          </p:nvPr>
        </p:nvSpPr>
        <p:spPr>
          <a:xfrm>
            <a:off x="685801" y="485030"/>
            <a:ext cx="10131425" cy="6011185"/>
          </a:xfrm>
        </p:spPr>
        <p:txBody>
          <a:bodyPr>
            <a:normAutofit lnSpcReduction="10000"/>
          </a:bodyPr>
          <a:lstStyle/>
          <a:p>
            <a:r>
              <a:rPr lang="zh-CN" altLang="en-US" dirty="0"/>
              <a:t>一个系统吞吐量通常由</a:t>
            </a:r>
            <a:r>
              <a:rPr lang="en" altLang="zh-CN" dirty="0"/>
              <a:t>TPS</a:t>
            </a:r>
            <a:r>
              <a:rPr lang="zh-CN" altLang="en" dirty="0"/>
              <a:t>、</a:t>
            </a:r>
            <a:r>
              <a:rPr lang="zh-CN" altLang="en-US" dirty="0"/>
              <a:t>并发数两个因素决定，每套系统这两个值都有一个相对极限值，在应用场景 访问压力下，只要某一项达到系统最高值，系统的吞吐量就上不去了，如果压力继续增大，系统的吞吐量反而会下降，原因是系统超负荷工作，上下文切换、内存等 等其它消耗导致系统性能下降。</a:t>
            </a:r>
            <a:endParaRPr lang="en-US" altLang="zh-CN" dirty="0"/>
          </a:p>
          <a:p>
            <a:r>
              <a:rPr lang="zh-CN" altLang="en-US" dirty="0"/>
              <a:t>决定系统响应时间要素</a:t>
            </a:r>
          </a:p>
          <a:p>
            <a:r>
              <a:rPr lang="zh-CN" altLang="en-US" dirty="0"/>
              <a:t>我们做项目要排计划，可以多人同时并发做多项任务，也可以一个人或者多个人串行工作，始终会有一条关键路径，这条路径就是项目的工期。</a:t>
            </a:r>
          </a:p>
          <a:p>
            <a:r>
              <a:rPr lang="zh-CN" altLang="en-US" dirty="0"/>
              <a:t>系统一次调用的响应时间跟项目计划一样，也有一条关键路径，这个关键路径是就是系统响应时间；</a:t>
            </a:r>
          </a:p>
          <a:p>
            <a:r>
              <a:rPr lang="zh-CN" altLang="en-US" dirty="0"/>
              <a:t>关键路径是有</a:t>
            </a:r>
            <a:r>
              <a:rPr lang="en" altLang="zh-CN" dirty="0"/>
              <a:t>CPU</a:t>
            </a:r>
            <a:r>
              <a:rPr lang="zh-CN" altLang="en-US" dirty="0"/>
              <a:t>运算、</a:t>
            </a:r>
            <a:r>
              <a:rPr lang="en" altLang="zh-CN" dirty="0"/>
              <a:t>IO</a:t>
            </a:r>
            <a:r>
              <a:rPr lang="zh-CN" altLang="en" dirty="0"/>
              <a:t>、</a:t>
            </a:r>
            <a:r>
              <a:rPr lang="zh-CN" altLang="en-US" dirty="0"/>
              <a:t>外部系统响应等等组成。</a:t>
            </a:r>
            <a:endParaRPr lang="en-US" altLang="zh-CN" b="1" dirty="0"/>
          </a:p>
          <a:p>
            <a:r>
              <a:rPr lang="zh-CN" altLang="en-US" b="1" dirty="0"/>
              <a:t>二</a:t>
            </a:r>
            <a:r>
              <a:rPr lang="en-US" altLang="zh-CN" b="1" dirty="0"/>
              <a:t>. </a:t>
            </a:r>
            <a:r>
              <a:rPr lang="zh-CN" altLang="en-US" b="1" dirty="0"/>
              <a:t>如何获取 </a:t>
            </a:r>
            <a:r>
              <a:rPr lang="en" altLang="zh-CN" b="1" dirty="0"/>
              <a:t>VU </a:t>
            </a:r>
            <a:r>
              <a:rPr lang="zh-CN" altLang="en-US" b="1" dirty="0"/>
              <a:t>和 </a:t>
            </a:r>
            <a:r>
              <a:rPr lang="en" altLang="zh-CN" b="1" dirty="0"/>
              <a:t>TPS</a:t>
            </a:r>
          </a:p>
          <a:p>
            <a:r>
              <a:rPr lang="en" altLang="zh-CN" dirty="0"/>
              <a:t>VU </a:t>
            </a:r>
            <a:r>
              <a:rPr lang="zh-CN" altLang="en-US" dirty="0"/>
              <a:t>获取方式：已有系统：可选取高峰时刻，在一定时间内使用系统的人数，这些人数可认为是在线用户数，并发用户数可以取</a:t>
            </a:r>
            <a:r>
              <a:rPr lang="en-US" altLang="zh-CN" dirty="0"/>
              <a:t>10%</a:t>
            </a:r>
            <a:r>
              <a:rPr lang="zh-CN" altLang="en-US" dirty="0"/>
              <a:t>，例如在半个小时内，使用系统的用户数为</a:t>
            </a:r>
            <a:r>
              <a:rPr lang="en-US" altLang="zh-CN" dirty="0"/>
              <a:t>10</a:t>
            </a:r>
            <a:r>
              <a:rPr lang="zh-CN" altLang="en-US" dirty="0"/>
              <a:t>万，那么取</a:t>
            </a:r>
            <a:r>
              <a:rPr lang="en-US" altLang="zh-CN" dirty="0"/>
              <a:t>10%</a:t>
            </a:r>
            <a:r>
              <a:rPr lang="zh-CN" altLang="en-US" dirty="0"/>
              <a:t>（即</a:t>
            </a:r>
            <a:r>
              <a:rPr lang="en-US" altLang="zh-CN" dirty="0"/>
              <a:t>1</a:t>
            </a:r>
            <a:r>
              <a:rPr lang="zh-CN" altLang="en-US" dirty="0"/>
              <a:t>万）作为并发用户数基本就够了。</a:t>
            </a:r>
          </a:p>
          <a:p>
            <a:r>
              <a:rPr lang="zh-CN" altLang="en-US" dirty="0"/>
              <a:t>新系统：没有历史数据作参考，建议通过业务部门进行评估。</a:t>
            </a:r>
          </a:p>
          <a:p>
            <a:r>
              <a:rPr lang="en" altLang="zh-CN" dirty="0"/>
              <a:t>TPS </a:t>
            </a:r>
            <a:r>
              <a:rPr lang="zh-CN" altLang="en-US" dirty="0"/>
              <a:t>获取方式：已有系统：可选取高峰时刻，在一定时间内（如</a:t>
            </a:r>
            <a:r>
              <a:rPr lang="en-US" altLang="zh-CN" dirty="0"/>
              <a:t>3~10</a:t>
            </a:r>
            <a:r>
              <a:rPr lang="zh-CN" altLang="en-US" dirty="0"/>
              <a:t>分钟），获取系统总业务量，计算单位时间（秒）内完成的笔数，乘以</a:t>
            </a:r>
            <a:r>
              <a:rPr lang="en-US" altLang="zh-CN" dirty="0"/>
              <a:t>2-5</a:t>
            </a:r>
            <a:r>
              <a:rPr lang="zh-CN" altLang="en-US" dirty="0"/>
              <a:t>倍作为峰值的 </a:t>
            </a:r>
            <a:r>
              <a:rPr lang="en" altLang="zh-CN" dirty="0"/>
              <a:t>TPS</a:t>
            </a:r>
            <a:r>
              <a:rPr lang="zh-CN" altLang="en" dirty="0"/>
              <a:t>，</a:t>
            </a:r>
            <a:r>
              <a:rPr lang="zh-CN" altLang="en-US" dirty="0"/>
              <a:t>例如峰值</a:t>
            </a:r>
            <a:r>
              <a:rPr lang="en-US" altLang="zh-CN" dirty="0"/>
              <a:t>3</a:t>
            </a:r>
            <a:r>
              <a:rPr lang="zh-CN" altLang="en-US" dirty="0"/>
              <a:t>分钟内处理订单</a:t>
            </a:r>
            <a:r>
              <a:rPr lang="en-US" altLang="zh-CN" dirty="0"/>
              <a:t>18</a:t>
            </a:r>
            <a:r>
              <a:rPr lang="zh-CN" altLang="en-US" dirty="0"/>
              <a:t>万笔，平均</a:t>
            </a:r>
            <a:r>
              <a:rPr lang="en" altLang="zh-CN" dirty="0"/>
              <a:t>TPS</a:t>
            </a:r>
            <a:r>
              <a:rPr lang="zh-CN" altLang="en-US" dirty="0"/>
              <a:t>是</a:t>
            </a:r>
            <a:r>
              <a:rPr lang="en-US" altLang="zh-CN" dirty="0"/>
              <a:t>1000</a:t>
            </a:r>
            <a:r>
              <a:rPr lang="zh-CN" altLang="en-US" dirty="0"/>
              <a:t>，峰值</a:t>
            </a:r>
            <a:r>
              <a:rPr lang="en" altLang="zh-CN" dirty="0"/>
              <a:t>TPS</a:t>
            </a:r>
            <a:r>
              <a:rPr lang="zh-CN" altLang="en-US" dirty="0"/>
              <a:t>可以是</a:t>
            </a:r>
            <a:r>
              <a:rPr lang="en-US" altLang="zh-CN" dirty="0"/>
              <a:t>2000-5000</a:t>
            </a:r>
            <a:r>
              <a:rPr lang="zh-CN" altLang="en-US" dirty="0"/>
              <a:t>。</a:t>
            </a:r>
          </a:p>
          <a:p>
            <a:r>
              <a:rPr lang="zh-CN" altLang="en-US" dirty="0"/>
              <a:t>新系统：没有历史数据作参考，建议通过业务部门进行评估。</a:t>
            </a:r>
            <a:endParaRPr lang="en-US" altLang="zh-CN" dirty="0"/>
          </a:p>
        </p:txBody>
      </p:sp>
    </p:spTree>
    <p:extLst>
      <p:ext uri="{BB962C8B-B14F-4D97-AF65-F5344CB8AC3E}">
        <p14:creationId xmlns:p14="http://schemas.microsoft.com/office/powerpoint/2010/main" val="3294432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B1D12C0-A23E-C74A-9BB3-5C3E3EEE0873}"/>
              </a:ext>
            </a:extLst>
          </p:cNvPr>
          <p:cNvSpPr>
            <a:spLocks noGrp="1"/>
          </p:cNvSpPr>
          <p:nvPr>
            <p:ph idx="1"/>
          </p:nvPr>
        </p:nvSpPr>
        <p:spPr>
          <a:xfrm>
            <a:off x="685801" y="349856"/>
            <a:ext cx="10131425" cy="6098651"/>
          </a:xfrm>
        </p:spPr>
        <p:txBody>
          <a:bodyPr>
            <a:normAutofit fontScale="92500" lnSpcReduction="10000"/>
          </a:bodyPr>
          <a:lstStyle/>
          <a:p>
            <a:r>
              <a:rPr lang="zh-CN" altLang="en-US" b="1" dirty="0"/>
              <a:t>三、如何评价系统的性能</a:t>
            </a:r>
          </a:p>
          <a:p>
            <a:r>
              <a:rPr lang="zh-CN" altLang="en-US" dirty="0"/>
              <a:t>针对服务器端的性能，以 </a:t>
            </a:r>
            <a:r>
              <a:rPr lang="en" altLang="zh-CN" dirty="0"/>
              <a:t>TPS </a:t>
            </a:r>
            <a:r>
              <a:rPr lang="zh-CN" altLang="en-US" dirty="0"/>
              <a:t>为主来衡量系统的性能，并发用户数为辅来衡量系统的性能，如果必须要用并发用户数来衡量的话，需要一个前提，那就是交易在多长时间内完成，因为在系统负载不高的情况下，将思考时间（思考时间的值等于交易响应时间）加到串联链路中，并发用户数基本可以增加一倍，因此用并发用户数来衡量系统的性能没太大的意义。同样的，如果系统间的吞吐能力差别很大，那么同样的并发下</a:t>
            </a:r>
            <a:r>
              <a:rPr lang="en" altLang="zh-CN" dirty="0"/>
              <a:t>TPS</a:t>
            </a:r>
            <a:r>
              <a:rPr lang="zh-CN" altLang="en-US" dirty="0"/>
              <a:t>差距也会很大。</a:t>
            </a:r>
          </a:p>
          <a:p>
            <a:r>
              <a:rPr lang="zh-CN" altLang="en-US" b="1" dirty="0"/>
              <a:t>四、性能测试策略</a:t>
            </a:r>
            <a:endParaRPr lang="en-US" altLang="zh-CN" dirty="0"/>
          </a:p>
          <a:p>
            <a:r>
              <a:rPr lang="zh-CN" altLang="en-US" dirty="0"/>
              <a:t>做性能测试需要一套标准化流程及测试策略。在做负载测试的时候，传统方式一般都是按照梯度施压的方式去加用户数，避免在没有预估的情况下，一次加几万个用户，导致交易失败率非常高，响应时间非常长，已经超过了使用者忍受范围内；较为适合互联网分布式架构的方式，也是阿里的最佳实践是用</a:t>
            </a:r>
            <a:r>
              <a:rPr lang="en" altLang="zh-CN" dirty="0"/>
              <a:t>TPS</a:t>
            </a:r>
            <a:r>
              <a:rPr lang="zh-CN" altLang="en-US" dirty="0"/>
              <a:t>模式（吞吐量模式）</a:t>
            </a:r>
            <a:r>
              <a:rPr lang="en-US" altLang="zh-CN" dirty="0"/>
              <a:t>+</a:t>
            </a:r>
            <a:r>
              <a:rPr lang="zh-CN" altLang="en-US" dirty="0"/>
              <a:t>设置起始和目标最大量级，然后根据系统表现灵活的手工实时调速，效率更高，服务端吞吐能力的衡量一步到位，请参见</a:t>
            </a:r>
            <a:r>
              <a:rPr lang="zh-CN" altLang="en-US" dirty="0">
                <a:hlinkClick r:id="rId2" tooltip="本文帮助您了解什么是并发用户、TPS 和它们之间的关系。"/>
              </a:rPr>
              <a:t>如何设置目标并发或目标 </a:t>
            </a:r>
            <a:r>
              <a:rPr lang="en" altLang="zh-CN" dirty="0">
                <a:hlinkClick r:id="rId2" tooltip="本文帮助您了解什么是并发用户、TPS 和它们之间的关系。"/>
              </a:rPr>
              <a:t>RPS</a:t>
            </a:r>
            <a:endParaRPr lang="en-US" altLang="zh-CN" dirty="0"/>
          </a:p>
          <a:p>
            <a:r>
              <a:rPr lang="zh-CN" altLang="en-US" b="1" dirty="0"/>
              <a:t>五、总结</a:t>
            </a:r>
          </a:p>
          <a:p>
            <a:r>
              <a:rPr lang="zh-CN" altLang="en-US" dirty="0"/>
              <a:t>系统的性能由 </a:t>
            </a:r>
            <a:r>
              <a:rPr lang="en" altLang="zh-CN" dirty="0"/>
              <a:t>TPS </a:t>
            </a:r>
            <a:r>
              <a:rPr lang="zh-CN" altLang="en-US" dirty="0"/>
              <a:t>决定，跟并发用户数没有多大关系。</a:t>
            </a:r>
          </a:p>
          <a:p>
            <a:r>
              <a:rPr lang="zh-CN" altLang="en-US" dirty="0"/>
              <a:t>系统的最大 </a:t>
            </a:r>
            <a:r>
              <a:rPr lang="en" altLang="zh-CN" dirty="0"/>
              <a:t>TPS </a:t>
            </a:r>
            <a:r>
              <a:rPr lang="zh-CN" altLang="en-US" dirty="0"/>
              <a:t>是一定的（在一个范围内），但并发用户数不一定，可以调整。</a:t>
            </a:r>
          </a:p>
          <a:p>
            <a:r>
              <a:rPr lang="zh-CN" altLang="en-US" dirty="0"/>
              <a:t>建议性能测试的时候，不要设置过长的思考时间，以最坏的情况下对服务器施压。</a:t>
            </a:r>
          </a:p>
          <a:p>
            <a:r>
              <a:rPr lang="zh-CN" altLang="en-US" dirty="0"/>
              <a:t>一般情况下，大型系统（业务量大、机器多）做压力测试，</a:t>
            </a:r>
            <a:r>
              <a:rPr lang="en-US" altLang="zh-CN" dirty="0"/>
              <a:t>10000</a:t>
            </a:r>
            <a:r>
              <a:rPr lang="zh-CN" altLang="en-US" dirty="0"/>
              <a:t>～</a:t>
            </a:r>
            <a:r>
              <a:rPr lang="en-US" altLang="zh-CN" dirty="0"/>
              <a:t>50000</a:t>
            </a:r>
            <a:r>
              <a:rPr lang="zh-CN" altLang="en-US" dirty="0"/>
              <a:t>个用户并发，中小型系统做压力测试，</a:t>
            </a:r>
            <a:r>
              <a:rPr lang="en-US" altLang="zh-CN" dirty="0"/>
              <a:t>5000</a:t>
            </a:r>
            <a:r>
              <a:rPr lang="zh-CN" altLang="en-US" dirty="0"/>
              <a:t>个用户并发比较常见。</a:t>
            </a:r>
            <a:endParaRPr lang="en-US" altLang="zh-CN" dirty="0"/>
          </a:p>
          <a:p>
            <a:pPr marL="0" indent="0">
              <a:buNone/>
            </a:pPr>
            <a:r>
              <a:rPr lang="zh-CN" altLang="en-US" dirty="0"/>
              <a:t>对应性能测试指标详见：</a:t>
            </a:r>
            <a:r>
              <a:rPr lang="zh-CN" altLang="en-US" dirty="0">
                <a:hlinkClick r:id="rId3"/>
              </a:rPr>
              <a:t>性能测试指标</a:t>
            </a:r>
            <a:endParaRPr lang="zh-CN" altLang="en-US" dirty="0"/>
          </a:p>
        </p:txBody>
      </p:sp>
    </p:spTree>
    <p:extLst>
      <p:ext uri="{BB962C8B-B14F-4D97-AF65-F5344CB8AC3E}">
        <p14:creationId xmlns:p14="http://schemas.microsoft.com/office/powerpoint/2010/main" val="157887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3C9CA-5992-DC4C-B511-9462580B46D5}"/>
              </a:ext>
            </a:extLst>
          </p:cNvPr>
          <p:cNvSpPr>
            <a:spLocks noGrp="1"/>
          </p:cNvSpPr>
          <p:nvPr>
            <p:ph type="title"/>
          </p:nvPr>
        </p:nvSpPr>
        <p:spPr>
          <a:xfrm>
            <a:off x="685801" y="609601"/>
            <a:ext cx="10131425" cy="1243054"/>
          </a:xfrm>
        </p:spPr>
        <p:txBody>
          <a:bodyPr/>
          <a:lstStyle/>
          <a:p>
            <a:r>
              <a:rPr kumimoji="1" lang="zh-CN" altLang="en-US" dirty="0"/>
              <a:t>三、性能测试分析调优</a:t>
            </a:r>
            <a:endParaRPr kumimoji="1" lang="en-US" altLang="zh-CN" dirty="0"/>
          </a:p>
        </p:txBody>
      </p:sp>
      <p:sp>
        <p:nvSpPr>
          <p:cNvPr id="3" name="内容占位符 2">
            <a:extLst>
              <a:ext uri="{FF2B5EF4-FFF2-40B4-BE49-F238E27FC236}">
                <a16:creationId xmlns:a16="http://schemas.microsoft.com/office/drawing/2014/main" id="{6625245F-12BB-9A41-9F81-BEA667D49BC1}"/>
              </a:ext>
            </a:extLst>
          </p:cNvPr>
          <p:cNvSpPr>
            <a:spLocks noGrp="1"/>
          </p:cNvSpPr>
          <p:nvPr>
            <p:ph idx="1"/>
          </p:nvPr>
        </p:nvSpPr>
        <p:spPr>
          <a:xfrm>
            <a:off x="685801" y="1598212"/>
            <a:ext cx="10131425" cy="4834393"/>
          </a:xfrm>
        </p:spPr>
        <p:txBody>
          <a:bodyPr>
            <a:normAutofit/>
          </a:bodyPr>
          <a:lstStyle/>
          <a:p>
            <a:pPr marL="0" indent="0">
              <a:buNone/>
            </a:pPr>
            <a:r>
              <a:rPr lang="zh-CN" altLang="en-US" b="1" dirty="0"/>
              <a:t>性能分析</a:t>
            </a:r>
          </a:p>
          <a:p>
            <a:pPr marL="0" indent="0">
              <a:buNone/>
            </a:pPr>
            <a:r>
              <a:rPr lang="en-US" altLang="zh-CN" dirty="0"/>
              <a:t>1</a:t>
            </a:r>
            <a:r>
              <a:rPr lang="zh-CN" altLang="en-US" dirty="0"/>
              <a:t>、前提</a:t>
            </a:r>
            <a:endParaRPr lang="en-US" altLang="zh-CN" dirty="0"/>
          </a:p>
          <a:p>
            <a:r>
              <a:rPr lang="zh-CN" altLang="en-US" dirty="0"/>
              <a:t>性能分析的前提除了需要丰富的性能测试监控（如压测机自身的客户端监控、基础类监控</a:t>
            </a:r>
            <a:r>
              <a:rPr lang="en-US" altLang="zh-CN" dirty="0"/>
              <a:t>-</a:t>
            </a:r>
            <a:r>
              <a:rPr lang="zh-CN" altLang="en-US" dirty="0"/>
              <a:t>阿里云监控、应用类监控</a:t>
            </a:r>
            <a:r>
              <a:rPr lang="en-US" altLang="zh-CN" dirty="0"/>
              <a:t>-</a:t>
            </a:r>
            <a:r>
              <a:rPr lang="en" altLang="zh-CN" dirty="0"/>
              <a:t>ARMS</a:t>
            </a:r>
            <a:r>
              <a:rPr lang="zh-CN" altLang="en-US" dirty="0"/>
              <a:t>监控等），还需要具备相关的技术知识（包括但不限于：操作系统、中间件、数据库、开发等）。</a:t>
            </a:r>
          </a:p>
          <a:p>
            <a:pPr marL="0" indent="0">
              <a:buNone/>
            </a:pPr>
            <a:r>
              <a:rPr lang="en-US" altLang="zh-CN" dirty="0"/>
              <a:t>2</a:t>
            </a:r>
            <a:r>
              <a:rPr lang="zh-CN" altLang="en-US" dirty="0"/>
              <a:t>、流程</a:t>
            </a:r>
          </a:p>
          <a:p>
            <a:pPr lvl="1"/>
            <a:r>
              <a:rPr lang="zh-CN" altLang="en-US" sz="1800" dirty="0"/>
              <a:t>很多情况下压测流量并没有完全进入到后端（服务端），在网络接入层（云化的架构，例如：</a:t>
            </a:r>
            <a:r>
              <a:rPr lang="en" altLang="zh-CN" sz="1800" dirty="0"/>
              <a:t>SLB/WAF/</a:t>
            </a:r>
            <a:r>
              <a:rPr lang="zh-CN" altLang="en-US" sz="1800" dirty="0"/>
              <a:t>高防</a:t>
            </a:r>
            <a:r>
              <a:rPr lang="en" altLang="zh-CN" sz="1800" dirty="0"/>
              <a:t>IP</a:t>
            </a:r>
            <a:r>
              <a:rPr lang="zh-CN" altLang="en" sz="1800" dirty="0"/>
              <a:t>，</a:t>
            </a:r>
            <a:r>
              <a:rPr lang="zh-CN" altLang="en-US" sz="1800" dirty="0"/>
              <a:t>甚至是</a:t>
            </a:r>
            <a:r>
              <a:rPr lang="en" altLang="zh-CN" sz="1800" dirty="0"/>
              <a:t>CDN/</a:t>
            </a:r>
            <a:r>
              <a:rPr lang="zh-CN" altLang="en-US" sz="1800" dirty="0"/>
              <a:t>全站加速等）可能就会出现由于各种规格（带宽、最大连接数、新建连接数等）限制或者因为压测的某些特征符合</a:t>
            </a:r>
            <a:r>
              <a:rPr lang="en" altLang="zh-CN" sz="1800" dirty="0"/>
              <a:t>CC</a:t>
            </a:r>
            <a:r>
              <a:rPr lang="zh-CN" altLang="en-US" sz="1800" dirty="0"/>
              <a:t>和</a:t>
            </a:r>
            <a:r>
              <a:rPr lang="en" altLang="zh-CN" sz="1800" dirty="0"/>
              <a:t>DDoS</a:t>
            </a:r>
            <a:r>
              <a:rPr lang="zh-CN" altLang="en-US" sz="1800" dirty="0"/>
              <a:t>的行为而触发了防护策略导致压测结果达不到预期，详情请见</a:t>
            </a:r>
            <a:r>
              <a:rPr lang="zh-CN" altLang="en-US" sz="1800" dirty="0">
                <a:hlinkClick r:id="rId2"/>
              </a:rPr>
              <a:t>相关</a:t>
            </a:r>
            <a:r>
              <a:rPr lang="en" altLang="zh-CN" sz="1800" dirty="0">
                <a:hlinkClick r:id="rId2"/>
              </a:rPr>
              <a:t>QA</a:t>
            </a:r>
            <a:r>
              <a:rPr lang="zh-CN" altLang="en" sz="1800" dirty="0"/>
              <a:t>。</a:t>
            </a:r>
          </a:p>
          <a:p>
            <a:pPr lvl="1"/>
            <a:r>
              <a:rPr lang="zh-CN" altLang="en-US" sz="1800" dirty="0"/>
              <a:t>接着看关键指标是否满足要求，如果不满足，需要确定是哪个地方有问题，一般情况下，服务器端问题可能性比较大，也有可能是客户端问题（这种情况非常小）。</a:t>
            </a:r>
          </a:p>
          <a:p>
            <a:pPr lvl="1"/>
            <a:r>
              <a:rPr lang="zh-CN" altLang="en-US" sz="1800" dirty="0"/>
              <a:t>对于服务器端问题，需要定位的是硬件相关指标，例如</a:t>
            </a:r>
            <a:r>
              <a:rPr lang="en" altLang="zh-CN" sz="1800" dirty="0"/>
              <a:t>CPU</a:t>
            </a:r>
            <a:r>
              <a:rPr lang="zh-CN" altLang="en" sz="1800" dirty="0"/>
              <a:t>，</a:t>
            </a:r>
            <a:r>
              <a:rPr lang="en" altLang="zh-CN" sz="1800" dirty="0"/>
              <a:t>Memory</a:t>
            </a:r>
            <a:r>
              <a:rPr lang="zh-CN" altLang="en" sz="1800" dirty="0"/>
              <a:t>，</a:t>
            </a:r>
            <a:r>
              <a:rPr lang="en" altLang="zh-CN" sz="1800" dirty="0"/>
              <a:t>Disk I/O</a:t>
            </a:r>
            <a:r>
              <a:rPr lang="zh-CN" altLang="en" sz="1800" dirty="0"/>
              <a:t>，</a:t>
            </a:r>
            <a:r>
              <a:rPr lang="en" altLang="zh-CN" sz="1800" dirty="0"/>
              <a:t>Network I/O</a:t>
            </a:r>
            <a:r>
              <a:rPr lang="zh-CN" altLang="en" sz="1800" dirty="0"/>
              <a:t>，</a:t>
            </a:r>
            <a:r>
              <a:rPr lang="zh-CN" altLang="en-US" sz="1800" dirty="0"/>
              <a:t>如果是某个硬件指标有问题，需要深入的进行分析。</a:t>
            </a:r>
          </a:p>
        </p:txBody>
      </p:sp>
    </p:spTree>
    <p:extLst>
      <p:ext uri="{BB962C8B-B14F-4D97-AF65-F5344CB8AC3E}">
        <p14:creationId xmlns:p14="http://schemas.microsoft.com/office/powerpoint/2010/main" val="79695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6021FD-5073-DC40-BA32-EFB998B2ACEF}"/>
              </a:ext>
            </a:extLst>
          </p:cNvPr>
          <p:cNvSpPr>
            <a:spLocks noGrp="1"/>
          </p:cNvSpPr>
          <p:nvPr>
            <p:ph idx="1"/>
          </p:nvPr>
        </p:nvSpPr>
        <p:spPr>
          <a:xfrm>
            <a:off x="802178" y="1335819"/>
            <a:ext cx="4002936" cy="4563537"/>
          </a:xfrm>
        </p:spPr>
        <p:txBody>
          <a:bodyPr>
            <a:normAutofit/>
          </a:bodyPr>
          <a:lstStyle/>
          <a:p>
            <a:pPr lvl="1"/>
            <a:r>
              <a:rPr lang="zh-CN" altLang="en-US" sz="1800" dirty="0"/>
              <a:t>如果硬件指标都没有问题，需要查看中间件相关指标，例如：线程池、连接池等，如果是这些指标问题，需要深入的分析。</a:t>
            </a:r>
          </a:p>
          <a:p>
            <a:pPr lvl="1"/>
            <a:r>
              <a:rPr lang="zh-CN" altLang="en-US" sz="1800" dirty="0"/>
              <a:t>如果中间件相关指标没问题，需要查看数据库相关指标，例如：慢查</a:t>
            </a:r>
            <a:r>
              <a:rPr lang="en" altLang="zh-CN" sz="1800" dirty="0"/>
              <a:t>SQL</a:t>
            </a:r>
            <a:r>
              <a:rPr lang="zh-CN" altLang="en" sz="1800" dirty="0"/>
              <a:t>、</a:t>
            </a:r>
            <a:r>
              <a:rPr lang="zh-CN" altLang="en-US" sz="1800" dirty="0"/>
              <a:t>命中率、锁、参数设置。</a:t>
            </a:r>
          </a:p>
          <a:p>
            <a:pPr lvl="1"/>
            <a:r>
              <a:rPr lang="zh-CN" altLang="en-US" sz="1800" dirty="0"/>
              <a:t>如果以上指标都正常，应用程序的算法、缓冲、缓存、同步或异步可能有问题，需要具体深入的分析。</a:t>
            </a:r>
            <a:endParaRPr lang="en-US" altLang="zh-CN" sz="1800" dirty="0"/>
          </a:p>
          <a:p>
            <a:pPr marL="457200" lvl="1" indent="0">
              <a:buNone/>
            </a:pPr>
            <a:r>
              <a:rPr lang="zh-CN" altLang="en-US" sz="1800" dirty="0"/>
              <a:t>具体如右图所示：</a:t>
            </a:r>
            <a:endParaRPr lang="en-US" altLang="zh-CN" sz="1800" dirty="0"/>
          </a:p>
        </p:txBody>
      </p:sp>
      <p:pic>
        <p:nvPicPr>
          <p:cNvPr id="4" name="图片 3">
            <a:extLst>
              <a:ext uri="{FF2B5EF4-FFF2-40B4-BE49-F238E27FC236}">
                <a16:creationId xmlns:a16="http://schemas.microsoft.com/office/drawing/2014/main" id="{12E9D96F-723F-104D-9C6A-356EBC5BF378}"/>
              </a:ext>
            </a:extLst>
          </p:cNvPr>
          <p:cNvPicPr>
            <a:picLocks noChangeAspect="1"/>
          </p:cNvPicPr>
          <p:nvPr/>
        </p:nvPicPr>
        <p:blipFill>
          <a:blip r:embed="rId3"/>
          <a:stretch>
            <a:fillRect/>
          </a:stretch>
        </p:blipFill>
        <p:spPr>
          <a:xfrm>
            <a:off x="5289752" y="1663977"/>
            <a:ext cx="6095593" cy="33678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65576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A37655-578A-5F4B-8B36-83716D2BF5E6}"/>
              </a:ext>
            </a:extLst>
          </p:cNvPr>
          <p:cNvSpPr>
            <a:spLocks noGrp="1"/>
          </p:cNvSpPr>
          <p:nvPr>
            <p:ph idx="1"/>
          </p:nvPr>
        </p:nvSpPr>
        <p:spPr>
          <a:xfrm>
            <a:off x="685801" y="294198"/>
            <a:ext cx="10131425" cy="6480313"/>
          </a:xfrm>
        </p:spPr>
        <p:txBody>
          <a:bodyPr>
            <a:normAutofit fontScale="92500" lnSpcReduction="20000"/>
          </a:bodyPr>
          <a:lstStyle/>
          <a:p>
            <a:pPr marL="0" indent="0">
              <a:buNone/>
            </a:pPr>
            <a:r>
              <a:rPr lang="en-US" altLang="zh-CN" sz="1900" dirty="0"/>
              <a:t>3</a:t>
            </a:r>
            <a:r>
              <a:rPr lang="zh-CN" altLang="en-US" sz="1900" dirty="0"/>
              <a:t>、可能瓶颈点</a:t>
            </a:r>
            <a:endParaRPr lang="en-US" altLang="zh-CN" sz="1900" dirty="0"/>
          </a:p>
          <a:p>
            <a:r>
              <a:rPr lang="zh-CN" altLang="en-US" sz="1900" dirty="0"/>
              <a:t>硬件、规格上的瓶颈</a:t>
            </a:r>
            <a:endParaRPr lang="en-US" altLang="zh-CN" sz="1900" dirty="0"/>
          </a:p>
          <a:p>
            <a:pPr lvl="1"/>
            <a:r>
              <a:rPr lang="zh-CN" altLang="en-US" sz="1900" dirty="0"/>
              <a:t>一般指的是</a:t>
            </a:r>
            <a:r>
              <a:rPr lang="en" altLang="zh-CN" sz="1900" dirty="0"/>
              <a:t>CPU</a:t>
            </a:r>
            <a:r>
              <a:rPr lang="zh-CN" altLang="en" sz="1900" dirty="0"/>
              <a:t>、</a:t>
            </a:r>
            <a:r>
              <a:rPr lang="zh-CN" altLang="en-US" sz="1900" dirty="0"/>
              <a:t>内存、磁盘</a:t>
            </a:r>
            <a:r>
              <a:rPr lang="en" altLang="zh-CN" sz="1900" dirty="0"/>
              <a:t>I/O</a:t>
            </a:r>
            <a:r>
              <a:rPr lang="zh-CN" altLang="en-US" sz="1900" dirty="0"/>
              <a:t>方面的问题，分为服务器硬件瓶颈、网络瓶颈（对局域网可以不考虑）。</a:t>
            </a:r>
          </a:p>
          <a:p>
            <a:r>
              <a:rPr lang="zh-CN" altLang="en-US" sz="1900" dirty="0"/>
              <a:t>中间件上的性能瓶颈</a:t>
            </a:r>
            <a:endParaRPr lang="en-US" altLang="zh-CN" sz="1900" dirty="0"/>
          </a:p>
          <a:p>
            <a:pPr lvl="1"/>
            <a:r>
              <a:rPr lang="zh-CN" altLang="en-US" sz="1900" dirty="0"/>
              <a:t>一般指的是应用服务器、</a:t>
            </a:r>
            <a:r>
              <a:rPr lang="en" altLang="zh-CN" sz="1900" dirty="0"/>
              <a:t>web</a:t>
            </a:r>
            <a:r>
              <a:rPr lang="zh-CN" altLang="en-US" sz="1900" dirty="0"/>
              <a:t>服务器等应用软件，还包括数据库系统。 例如：中间件</a:t>
            </a:r>
            <a:r>
              <a:rPr lang="en" altLang="zh-CN" sz="1900" dirty="0" err="1"/>
              <a:t>weblogic</a:t>
            </a:r>
            <a:r>
              <a:rPr lang="zh-CN" altLang="en-US" sz="1900" dirty="0"/>
              <a:t>平台上配置的</a:t>
            </a:r>
            <a:r>
              <a:rPr lang="en" altLang="zh-CN" sz="1900" dirty="0"/>
              <a:t>JDBC</a:t>
            </a:r>
            <a:r>
              <a:rPr lang="zh-CN" altLang="en-US" sz="1900" dirty="0"/>
              <a:t>连接池的参数设置不合理，造成的瓶颈。</a:t>
            </a:r>
          </a:p>
          <a:p>
            <a:r>
              <a:rPr lang="zh-CN" altLang="en-US" sz="1900" dirty="0"/>
              <a:t>应用程序上的性能瓶颈</a:t>
            </a:r>
            <a:endParaRPr lang="en-US" altLang="zh-CN" sz="1900" dirty="0"/>
          </a:p>
          <a:p>
            <a:pPr lvl="1"/>
            <a:r>
              <a:rPr lang="zh-CN" altLang="en-US" sz="1900" dirty="0"/>
              <a:t>一般指的是开发人员开发出来的应用程序。 例如，</a:t>
            </a:r>
            <a:r>
              <a:rPr lang="en" altLang="zh-CN" sz="1900" dirty="0"/>
              <a:t>JVM</a:t>
            </a:r>
            <a:r>
              <a:rPr lang="zh-CN" altLang="en-US" sz="1900" dirty="0"/>
              <a:t>参数不合理，容器配置不合理，慢</a:t>
            </a:r>
            <a:r>
              <a:rPr lang="en" altLang="zh-CN" sz="1900" dirty="0"/>
              <a:t>SQL</a:t>
            </a:r>
            <a:r>
              <a:rPr lang="zh-CN" altLang="en" sz="1900" dirty="0"/>
              <a:t>（</a:t>
            </a:r>
            <a:r>
              <a:rPr lang="zh-CN" altLang="en-US" sz="1900" dirty="0"/>
              <a:t>可使用阿里云</a:t>
            </a:r>
            <a:r>
              <a:rPr lang="en" altLang="zh-CN" sz="1900" dirty="0"/>
              <a:t>APM</a:t>
            </a:r>
            <a:r>
              <a:rPr lang="zh-CN" altLang="en-US" sz="1900" dirty="0"/>
              <a:t>类产品如</a:t>
            </a:r>
            <a:r>
              <a:rPr lang="en" altLang="zh-CN" sz="1900" dirty="0"/>
              <a:t>ARMS</a:t>
            </a:r>
            <a:r>
              <a:rPr lang="zh-CN" altLang="en-US" sz="1900" dirty="0"/>
              <a:t>协助定位），数据库设计不合理，程序架构规划不合理，程序本身设计有问题（串行处理、请求的处理线程不够、无缓冲、无缓存、生产者和消费者不协调等），造成系统在大量用户访问时性能低下而造成的瓶颈。</a:t>
            </a:r>
          </a:p>
          <a:p>
            <a:r>
              <a:rPr lang="zh-CN" altLang="en-US" sz="1900" dirty="0"/>
              <a:t>操作系统上的性能瓶颈</a:t>
            </a:r>
            <a:endParaRPr lang="en-US" altLang="zh-CN" sz="1900" dirty="0"/>
          </a:p>
          <a:p>
            <a:pPr lvl="1"/>
            <a:r>
              <a:rPr lang="zh-CN" altLang="en-US" sz="1900" dirty="0"/>
              <a:t>一般指的是</a:t>
            </a:r>
            <a:r>
              <a:rPr lang="en" altLang="zh-CN" sz="1900" dirty="0"/>
              <a:t>windows</a:t>
            </a:r>
            <a:r>
              <a:rPr lang="zh-CN" altLang="en" sz="1900" dirty="0"/>
              <a:t>、</a:t>
            </a:r>
            <a:r>
              <a:rPr lang="en" altLang="zh-CN" sz="1900" dirty="0"/>
              <a:t>UNIX</a:t>
            </a:r>
            <a:r>
              <a:rPr lang="zh-CN" altLang="en" sz="1900" dirty="0"/>
              <a:t>、</a:t>
            </a:r>
            <a:r>
              <a:rPr lang="en" altLang="zh-CN" sz="1900" dirty="0"/>
              <a:t>Linux</a:t>
            </a:r>
            <a:r>
              <a:rPr lang="zh-CN" altLang="en-US" sz="1900" dirty="0"/>
              <a:t>等操作系统。 例如，在进行性能测试，出现物理内存不足时，虚拟内存设置也不合理，虚拟内存的交换效率就会大大降低，从而导致行为的响应时间大大增加，这时认为操作系统上出现性能瓶颈。</a:t>
            </a:r>
          </a:p>
          <a:p>
            <a:r>
              <a:rPr lang="zh-CN" altLang="en-US" sz="1900" dirty="0"/>
              <a:t>网络设备上的性能瓶颈</a:t>
            </a:r>
            <a:endParaRPr lang="en-US" altLang="zh-CN" sz="1900" dirty="0"/>
          </a:p>
          <a:p>
            <a:pPr lvl="1"/>
            <a:r>
              <a:rPr lang="zh-CN" altLang="en-US" sz="1900" dirty="0"/>
              <a:t>一般指的是防火墙、动态负载均衡器、交换机等设备。当前更多的云化服务架构使用的网络接入产品：包括但不限于</a:t>
            </a:r>
            <a:r>
              <a:rPr lang="en" altLang="zh-CN" sz="1900" dirty="0"/>
              <a:t>SLB</a:t>
            </a:r>
            <a:r>
              <a:rPr lang="zh-CN" altLang="en" sz="1900" dirty="0"/>
              <a:t>、</a:t>
            </a:r>
            <a:r>
              <a:rPr lang="en" altLang="zh-CN" sz="1900" dirty="0"/>
              <a:t>WAF</a:t>
            </a:r>
            <a:r>
              <a:rPr lang="zh-CN" altLang="en" sz="1900" dirty="0"/>
              <a:t>、</a:t>
            </a:r>
            <a:r>
              <a:rPr lang="zh-CN" altLang="en-US" sz="1900" dirty="0"/>
              <a:t>高防</a:t>
            </a:r>
            <a:r>
              <a:rPr lang="en" altLang="zh-CN" sz="1900" dirty="0"/>
              <a:t>IP</a:t>
            </a:r>
            <a:r>
              <a:rPr lang="zh-CN" altLang="en" sz="1900" dirty="0"/>
              <a:t>、</a:t>
            </a:r>
            <a:r>
              <a:rPr lang="en" altLang="zh-CN" sz="1900" dirty="0"/>
              <a:t>CDN</a:t>
            </a:r>
            <a:r>
              <a:rPr lang="zh-CN" altLang="en" sz="1900" dirty="0"/>
              <a:t>、</a:t>
            </a:r>
            <a:r>
              <a:rPr lang="zh-CN" altLang="en-US" sz="1900" dirty="0"/>
              <a:t>全站加速等等。 例如，在动态负载均衡器上设置了动态分发负载的机制，当发现某个应用服务器上的硬件资源已经到达极限时，动态负载均衡器将后续的交易请求发送到其他负载较轻的应用服务器上。在测试时发现，动态负载均衡器没有起到相应的作用，这时可以认为网络瓶颈</a:t>
            </a:r>
            <a:r>
              <a:rPr lang="zh-CN" altLang="en-US" sz="2000" dirty="0"/>
              <a:t>。</a:t>
            </a:r>
          </a:p>
        </p:txBody>
      </p:sp>
    </p:spTree>
    <p:extLst>
      <p:ext uri="{BB962C8B-B14F-4D97-AF65-F5344CB8AC3E}">
        <p14:creationId xmlns:p14="http://schemas.microsoft.com/office/powerpoint/2010/main" val="913982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otalTime>83</TotalTime>
  <Words>4534</Words>
  <Application>Microsoft Macintosh PowerPoint</Application>
  <PresentationFormat>宽屏</PresentationFormat>
  <Paragraphs>322</Paragraphs>
  <Slides>22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Microsoft YaHei</vt:lpstr>
      <vt:lpstr>Arial</vt:lpstr>
      <vt:lpstr>Calibri</vt:lpstr>
      <vt:lpstr>Calibri Light</vt:lpstr>
      <vt:lpstr>天体</vt:lpstr>
      <vt:lpstr>PRO 性能测试操作说明书</vt:lpstr>
      <vt:lpstr>内容纪要</vt:lpstr>
      <vt:lpstr>一、生产环境性能测试的背景和紧迫性</vt:lpstr>
      <vt:lpstr>二、性能测试相关基本概念和换算公式</vt:lpstr>
      <vt:lpstr>PowerPoint 演示文稿</vt:lpstr>
      <vt:lpstr>PowerPoint 演示文稿</vt:lpstr>
      <vt:lpstr>三、性能测试分析调优</vt:lpstr>
      <vt:lpstr>PowerPoint 演示文稿</vt:lpstr>
      <vt:lpstr>PowerPoint 演示文稿</vt:lpstr>
      <vt:lpstr>PowerPoint 演示文稿</vt:lpstr>
      <vt:lpstr>PowerPoint 演示文稿</vt:lpstr>
      <vt:lpstr>PowerPoint 演示文稿</vt:lpstr>
      <vt:lpstr>PowerPoint 演示文稿</vt:lpstr>
      <vt:lpstr>四、从本地脚本调试到生产性能测试执行</vt:lpstr>
      <vt:lpstr>PowerPoint 演示文稿</vt:lpstr>
      <vt:lpstr>4、生产环境压测层级目录准备和有效报告的输出</vt:lpstr>
      <vt:lpstr>PowerPoint 演示文稿</vt:lpstr>
      <vt:lpstr>PowerPoint 演示文稿</vt:lpstr>
      <vt:lpstr>五、生产性能瓶颈分析到接口链路追踪</vt:lpstr>
      <vt:lpstr>PowerPoint 演示文稿</vt:lpstr>
      <vt:lpstr>PowerPoint 演示文稿</vt:lpstr>
      <vt:lpstr>七、集思广益、畅所欲言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 性能测试操作说明书</dc:title>
  <dc:creator>18013005698@163.com</dc:creator>
  <cp:lastModifiedBy>18013005698@163.com</cp:lastModifiedBy>
  <cp:revision>4</cp:revision>
  <dcterms:created xsi:type="dcterms:W3CDTF">2020-08-03T06:25:14Z</dcterms:created>
  <dcterms:modified xsi:type="dcterms:W3CDTF">2020-08-06T03:56:52Z</dcterms:modified>
</cp:coreProperties>
</file>